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285" r:id="rId4"/>
    <p:sldId id="323" r:id="rId5"/>
    <p:sldId id="296" r:id="rId6"/>
    <p:sldId id="298" r:id="rId7"/>
    <p:sldId id="297" r:id="rId8"/>
    <p:sldId id="299" r:id="rId9"/>
    <p:sldId id="300" r:id="rId10"/>
    <p:sldId id="301" r:id="rId11"/>
    <p:sldId id="302" r:id="rId12"/>
    <p:sldId id="304" r:id="rId13"/>
    <p:sldId id="327" r:id="rId14"/>
    <p:sldId id="315" r:id="rId15"/>
    <p:sldId id="310" r:id="rId16"/>
    <p:sldId id="303" r:id="rId17"/>
    <p:sldId id="328" r:id="rId18"/>
    <p:sldId id="330" r:id="rId19"/>
    <p:sldId id="312" r:id="rId20"/>
    <p:sldId id="332" r:id="rId21"/>
    <p:sldId id="317" r:id="rId22"/>
    <p:sldId id="331" r:id="rId23"/>
    <p:sldId id="334" r:id="rId24"/>
    <p:sldId id="318" r:id="rId25"/>
    <p:sldId id="319" r:id="rId26"/>
    <p:sldId id="344" r:id="rId27"/>
    <p:sldId id="345" r:id="rId28"/>
    <p:sldId id="347" r:id="rId29"/>
    <p:sldId id="346" r:id="rId30"/>
    <p:sldId id="348" r:id="rId31"/>
    <p:sldId id="351" r:id="rId32"/>
    <p:sldId id="352" r:id="rId33"/>
    <p:sldId id="313" r:id="rId34"/>
    <p:sldId id="314" r:id="rId35"/>
    <p:sldId id="324" r:id="rId36"/>
    <p:sldId id="264" r:id="rId37"/>
    <p:sldId id="326" r:id="rId38"/>
    <p:sldId id="349" r:id="rId39"/>
    <p:sldId id="350" r:id="rId40"/>
    <p:sldId id="306" r:id="rId41"/>
    <p:sldId id="307" r:id="rId42"/>
    <p:sldId id="308" r:id="rId43"/>
    <p:sldId id="311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43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elley Nicol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A5A"/>
    <a:srgbClr val="EE6E6E"/>
    <a:srgbClr val="E73535"/>
    <a:srgbClr val="E42020"/>
    <a:srgbClr val="E63232"/>
    <a:srgbClr val="C81818"/>
    <a:srgbClr val="DB55DB"/>
    <a:srgbClr val="C9438A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1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8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7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4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4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88214"/>
            <a:ext cx="10515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57E1-C57B-4505-85FF-5DFECF4375E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D34E-3DB8-4138-B332-48E84343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ds.jpl.nasa.gov/pds4/training/2017-agu/index.s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ailto:mgordon@seti.org" TargetMode="External"/><Relationship Id="rId3" Type="http://schemas.openxmlformats.org/officeDocument/2006/relationships/hyperlink" Target="mailto:lgaddis@usgs.gov" TargetMode="External"/><Relationship Id="rId7" Type="http://schemas.openxmlformats.org/officeDocument/2006/relationships/hyperlink" Target="mailto:jmafi@igpp.ucla.edu" TargetMode="External"/><Relationship Id="rId2" Type="http://schemas.openxmlformats.org/officeDocument/2006/relationships/hyperlink" Target="mailto:lneakras@nms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ris.semenov@jpl.nasa.gov" TargetMode="External"/><Relationship Id="rId11" Type="http://schemas.openxmlformats.org/officeDocument/2006/relationships/hyperlink" Target="mailto:Santa.Martinez@sciops.esa.int" TargetMode="External"/><Relationship Id="rId5" Type="http://schemas.openxmlformats.org/officeDocument/2006/relationships/hyperlink" Target="mailto:slavney@wunder.wustl.edu" TargetMode="External"/><Relationship Id="rId10" Type="http://schemas.openxmlformats.org/officeDocument/2006/relationships/hyperlink" Target="mailto:jstone@psi.edu" TargetMode="External"/><Relationship Id="rId4" Type="http://schemas.openxmlformats.org/officeDocument/2006/relationships/hyperlink" Target="mailto:guinness@wunder.wustl.edu" TargetMode="External"/><Relationship Id="rId9" Type="http://schemas.openxmlformats.org/officeDocument/2006/relationships/hyperlink" Target="mailto:raugh@astro.umd.edu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LPSC18_PDStrainingsurvey" TargetMode="External"/><Relationship Id="rId2" Type="http://schemas.openxmlformats.org/officeDocument/2006/relationships/hyperlink" Target="https://goo.gl/forms/KmoOkTZrv1pgSs2z2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469" y="301190"/>
            <a:ext cx="5323062" cy="31737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850" y="1754661"/>
            <a:ext cx="10274300" cy="2387600"/>
          </a:xfrm>
        </p:spPr>
        <p:txBody>
          <a:bodyPr/>
          <a:lstStyle/>
          <a:p>
            <a:r>
              <a:rPr lang="en-US" dirty="0" smtClean="0"/>
              <a:t>PDS4 Training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4336"/>
            <a:ext cx="9144000" cy="1655762"/>
          </a:xfrm>
        </p:spPr>
        <p:txBody>
          <a:bodyPr/>
          <a:lstStyle/>
          <a:p>
            <a:endParaRPr lang="en-US" cap="all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774330" y="1809266"/>
            <a:ext cx="4639339" cy="58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Collection Inventory</a:t>
            </a:r>
            <a:endParaRPr lang="en-US" sz="36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9893818" y="980038"/>
            <a:ext cx="1371600" cy="1828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Products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4" r="15113"/>
          <a:stretch/>
        </p:blipFill>
        <p:spPr>
          <a:xfrm>
            <a:off x="10706489" y="3022976"/>
            <a:ext cx="1005840" cy="13716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288214"/>
            <a:ext cx="8854440" cy="521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Collection products consist of two files: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15783"/>
            <a:ext cx="8305800" cy="13072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a </a:t>
            </a:r>
            <a:r>
              <a:rPr lang="en-US" sz="3600" b="1" dirty="0" smtClean="0"/>
              <a:t>Collection Inventory</a:t>
            </a:r>
            <a:r>
              <a:rPr lang="en-US" dirty="0" smtClean="0"/>
              <a:t>, a CSV file which contains a list of all of the basic products which are members of the collection </a:t>
            </a:r>
            <a:endParaRPr lang="en-US" dirty="0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9992623" y="4966413"/>
            <a:ext cx="3429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10440941" y="4966413"/>
            <a:ext cx="3429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4" name="Rounded Rectangle 13"/>
          <p:cNvSpPr>
            <a:spLocks noChangeAspect="1"/>
          </p:cNvSpPr>
          <p:nvPr/>
        </p:nvSpPr>
        <p:spPr>
          <a:xfrm>
            <a:off x="10889259" y="4966413"/>
            <a:ext cx="3429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9992623" y="5523665"/>
            <a:ext cx="3429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10440941" y="5523665"/>
            <a:ext cx="3429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7" name="Rounded Rectangle 16"/>
          <p:cNvSpPr>
            <a:spLocks noChangeAspect="1"/>
          </p:cNvSpPr>
          <p:nvPr/>
        </p:nvSpPr>
        <p:spPr>
          <a:xfrm>
            <a:off x="10889259" y="5523665"/>
            <a:ext cx="3429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200" y="3123029"/>
            <a:ext cx="8305800" cy="11060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a PDS label file which contains a description of the basic products contained in the collection, as well as a description of the collection inventory file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r="12731"/>
          <a:stretch/>
        </p:blipFill>
        <p:spPr>
          <a:xfrm>
            <a:off x="9593824" y="3022976"/>
            <a:ext cx="985794" cy="1371600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838200" y="4229101"/>
            <a:ext cx="8305800" cy="11060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The collection label file may optionally summarize any metadata contained in the individual member products (e.g. targets, time ranges, etc.).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1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0.08034 -0.25648 " pathEditMode="relative" rAng="0" ptsTypes="AA">
                                      <p:cBhvr>
                                        <p:cTn id="4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1282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5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59259E-6 L 0.04414 -0.25648 " pathEditMode="relative" rAng="0" ptsTypes="AA">
                                      <p:cBhvr>
                                        <p:cTn id="5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" y="-1282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0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00651 -0.2581 " pathEditMode="relative" rAng="0" ptsTypes="AA">
                                      <p:cBhvr>
                                        <p:cTn id="6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12917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5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0.08086 -0.33935 " pathEditMode="relative" rAng="0" ptsTypes="AA">
                                      <p:cBhvr>
                                        <p:cTn id="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6" y="-1696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90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59259E-6 L 0.04414 -0.33935 " pathEditMode="relative" rAng="0" ptsTypes="AA">
                                      <p:cBhvr>
                                        <p:cTn id="7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" y="-1696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250"/>
                            </p:stCondLst>
                            <p:childTnLst>
                              <p:par>
                                <p:cTn id="8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00833 -0.33935 " pathEditMode="relative" rAng="0" ptsTypes="AA">
                                      <p:cBhvr>
                                        <p:cTn id="8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696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6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7.40741E-7 L -0.0263 -0.191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" y="-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0.02058 -0.191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" y="-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 animBg="1"/>
      <p:bldP spid="9" grpId="0"/>
      <p:bldP spid="11" grpId="0" animBg="1"/>
      <p:bldP spid="10" grpId="0" animBg="1"/>
      <p:bldP spid="10" grpId="1" animBg="1"/>
      <p:bldP spid="10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9893818" y="977654"/>
            <a:ext cx="13716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r="12731"/>
          <a:stretch/>
        </p:blipFill>
        <p:spPr>
          <a:xfrm>
            <a:off x="9593824" y="3022976"/>
            <a:ext cx="985794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 Products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288215"/>
            <a:ext cx="9055618" cy="87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bundle product consists primarily of a PDS label file which includes:</a:t>
            </a:r>
            <a:endParaRPr lang="en-US" dirty="0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9992623" y="4966413"/>
            <a:ext cx="3429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10440941" y="4966413"/>
            <a:ext cx="3429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4" name="Rounded Rectangle 13"/>
          <p:cNvSpPr>
            <a:spLocks noChangeAspect="1"/>
          </p:cNvSpPr>
          <p:nvPr/>
        </p:nvSpPr>
        <p:spPr>
          <a:xfrm>
            <a:off x="10889259" y="4966413"/>
            <a:ext cx="3429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9992623" y="5523665"/>
            <a:ext cx="3429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10440941" y="5523665"/>
            <a:ext cx="3429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7" name="Rounded Rectangle 16"/>
          <p:cNvSpPr>
            <a:spLocks noChangeAspect="1"/>
          </p:cNvSpPr>
          <p:nvPr/>
        </p:nvSpPr>
        <p:spPr>
          <a:xfrm>
            <a:off x="10889259" y="5523665"/>
            <a:ext cx="3429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200" y="2161335"/>
            <a:ext cx="8305800" cy="18994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</a:t>
            </a:r>
            <a:r>
              <a:rPr lang="en-US" dirty="0" smtClean="0"/>
              <a:t> list of the collection products which are members of the bundle (included directly in the label)</a:t>
            </a:r>
          </a:p>
          <a:p>
            <a:pPr lvl="1"/>
            <a:r>
              <a:rPr lang="en-US" dirty="0"/>
              <a:t>Optional: A summary of  metadata contained in the individual member collections (e.g. targets, time ranges, etc</a:t>
            </a:r>
            <a:r>
              <a:rPr lang="en-US" dirty="0" smtClean="0"/>
              <a:t>.)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59" y="3022976"/>
            <a:ext cx="1371600" cy="1371600"/>
          </a:xfrm>
          <a:prstGeom prst="rect">
            <a:avLst/>
          </a:prstGeom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838200" y="4060812"/>
            <a:ext cx="8305800" cy="231821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bundle product may also include an optional “Readme” text file</a:t>
            </a:r>
          </a:p>
          <a:p>
            <a:pPr lvl="1"/>
            <a:r>
              <a:rPr lang="en-US" dirty="0" smtClean="0"/>
              <a:t>Contains an </a:t>
            </a:r>
            <a:r>
              <a:rPr lang="en-US" dirty="0"/>
              <a:t>overview of </a:t>
            </a:r>
            <a:r>
              <a:rPr lang="en-US" dirty="0" smtClean="0"/>
              <a:t>the bundle contents </a:t>
            </a:r>
            <a:r>
              <a:rPr lang="en-US" dirty="0"/>
              <a:t>and </a:t>
            </a:r>
            <a:r>
              <a:rPr lang="en-US" dirty="0" smtClean="0"/>
              <a:t>organization</a:t>
            </a:r>
            <a:endParaRPr lang="en-US" dirty="0"/>
          </a:p>
          <a:p>
            <a:pPr lvl="1"/>
            <a:r>
              <a:rPr lang="en-US" dirty="0" smtClean="0"/>
              <a:t>Must </a:t>
            </a:r>
            <a:r>
              <a:rPr lang="en-US" dirty="0"/>
              <a:t>either be plain ASCII text or UTF-8 </a:t>
            </a:r>
            <a:r>
              <a:rPr lang="en-US" dirty="0" smtClean="0"/>
              <a:t>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-0.00651 -0.21667 " pathEditMode="relative" rAng="0" ptsTypes="AA">
                                      <p:cBhvr>
                                        <p:cTn id="1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113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59259E-6 L -0.04323 -0.21667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" y="-1113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-0.07995 -0.21667 " pathEditMode="relative" rAng="0" ptsTypes="AA">
                                      <p:cBhvr>
                                        <p:cTn id="3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-1113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5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-0.00651 -0.29792 " pathEditMode="relative" rAng="0" ptsTypes="AA">
                                      <p:cBhvr>
                                        <p:cTn id="4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518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0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59259E-6 L -0.04323 -0.29792 " pathEditMode="relative" rAng="0" ptsTypes="AA">
                                      <p:cBhvr>
                                        <p:cTn id="5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" y="-1518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-0.07994 -0.29792 " pathEditMode="relative" rAng="0" ptsTypes="AA">
                                      <p:cBhvr>
                                        <p:cTn id="5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-1518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3" presetClass="exit" presetSubtype="32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00"/>
                            </p:stCondLst>
                            <p:childTnLst>
                              <p:par>
                                <p:cTn id="6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0.02058 -0.2256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-0.02812 -0.2256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Identifiers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3017196"/>
            <a:ext cx="10515600" cy="46623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LIDs must be unique across PDS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3483429"/>
            <a:ext cx="10515600" cy="3033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Formation rules:</a:t>
            </a:r>
          </a:p>
          <a:p>
            <a:pPr lvl="2"/>
            <a:r>
              <a:rPr lang="en-US" dirty="0" smtClean="0"/>
              <a:t>LIDs take the form of a Uniform Resource Name (</a:t>
            </a:r>
            <a:r>
              <a:rPr lang="en-US" sz="3200" b="1" dirty="0" smtClean="0"/>
              <a:t>URN</a:t>
            </a:r>
            <a:r>
              <a:rPr lang="en-US" dirty="0" smtClean="0"/>
              <a:t>).</a:t>
            </a:r>
          </a:p>
          <a:p>
            <a:pPr lvl="3"/>
            <a:r>
              <a:rPr lang="en-US" b="1" dirty="0" smtClean="0"/>
              <a:t>Do not </a:t>
            </a:r>
            <a:r>
              <a:rPr lang="en-US" dirty="0" smtClean="0"/>
              <a:t>specify physical location</a:t>
            </a:r>
          </a:p>
          <a:p>
            <a:pPr lvl="2"/>
            <a:r>
              <a:rPr lang="en-US" dirty="0"/>
              <a:t>LIDs have a maximum length of 255 characters (preferably much less).</a:t>
            </a:r>
          </a:p>
          <a:p>
            <a:pPr lvl="2"/>
            <a:r>
              <a:rPr lang="en-US" dirty="0"/>
              <a:t>LID segments are delimited by colons.</a:t>
            </a:r>
          </a:p>
          <a:p>
            <a:pPr lvl="2"/>
            <a:r>
              <a:rPr lang="en-US" dirty="0"/>
              <a:t>Allowed characters: </a:t>
            </a:r>
            <a:r>
              <a:rPr lang="en-US" b="1" dirty="0"/>
              <a:t>lower case </a:t>
            </a:r>
            <a:r>
              <a:rPr lang="en-US" dirty="0"/>
              <a:t>letters, digits, dash, period, and underscore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279524"/>
            <a:ext cx="10515600" cy="7024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urn:nasa:pds:</a:t>
            </a:r>
            <a:r>
              <a:rPr lang="en-US" sz="3600" b="1" i="1" dirty="0" err="1" smtClean="0"/>
              <a:t>bundle</a:t>
            </a:r>
            <a:r>
              <a:rPr lang="en-US" sz="3600" b="1" dirty="0" err="1" smtClean="0"/>
              <a:t>:</a:t>
            </a:r>
            <a:r>
              <a:rPr lang="en-US" sz="3600" b="1" i="1" dirty="0" err="1" smtClean="0"/>
              <a:t>collection</a:t>
            </a:r>
            <a:r>
              <a:rPr lang="en-US" sz="3600" b="1" dirty="0" err="1" smtClean="0"/>
              <a:t>:</a:t>
            </a:r>
            <a:r>
              <a:rPr lang="en-US" sz="3600" b="1" i="1" dirty="0" err="1" smtClean="0"/>
              <a:t>product</a:t>
            </a:r>
            <a:endParaRPr lang="en-US" sz="3600" b="1" i="1" dirty="0" smtClean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838200" y="1981975"/>
            <a:ext cx="10515600" cy="103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</a:t>
            </a:r>
            <a:r>
              <a:rPr lang="en-US" sz="4000" b="1" dirty="0" smtClean="0"/>
              <a:t>Logical Identifier (LID) </a:t>
            </a:r>
            <a:r>
              <a:rPr lang="en-US" dirty="0" smtClean="0"/>
              <a:t>is a unique ID that may be used to identify and reference any PDS4 product. </a:t>
            </a:r>
          </a:p>
        </p:txBody>
      </p:sp>
    </p:spTree>
    <p:extLst>
      <p:ext uri="{BB962C8B-B14F-4D97-AF65-F5344CB8AC3E}">
        <p14:creationId xmlns:p14="http://schemas.microsoft.com/office/powerpoint/2010/main" val="108532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279524"/>
            <a:ext cx="10515600" cy="7024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	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urn:nasa:pds: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bundle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collection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product</a:t>
            </a:r>
            <a:endParaRPr lang="en-US" sz="3600" b="1" i="1" dirty="0" smtClean="0">
              <a:solidFill>
                <a:schemeClr val="bg2">
                  <a:lumMod val="25000"/>
                  <a:alpha val="50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737421" y="1279523"/>
            <a:ext cx="2432539" cy="7024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 smtClean="0"/>
              <a:t>product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LID Segments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79525"/>
            <a:ext cx="10515600" cy="702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urn:nasa:pds:</a:t>
            </a:r>
            <a:r>
              <a:rPr lang="en-US" sz="3600" b="1" i="1" dirty="0" err="1" smtClean="0"/>
              <a:t>bundle</a:t>
            </a:r>
            <a:r>
              <a:rPr lang="en-US" sz="3600" b="1" dirty="0" err="1" smtClean="0"/>
              <a:t>:</a:t>
            </a:r>
            <a:r>
              <a:rPr lang="en-US" sz="3600" b="1" i="1" dirty="0" err="1" smtClean="0"/>
              <a:t>collection</a:t>
            </a:r>
            <a:r>
              <a:rPr lang="en-US" sz="3600" b="1" dirty="0" err="1" smtClean="0"/>
              <a:t>:</a:t>
            </a:r>
            <a:r>
              <a:rPr lang="en-US" sz="3600" b="1" i="1" dirty="0" err="1" smtClean="0"/>
              <a:t>product</a:t>
            </a:r>
            <a:endParaRPr lang="en-US" sz="3600" b="1" i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927090"/>
            <a:ext cx="10515600" cy="91440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</a:t>
            </a:r>
            <a:r>
              <a:rPr lang="en-US" b="1" dirty="0" smtClean="0"/>
              <a:t>urn</a:t>
            </a:r>
            <a:r>
              <a:rPr lang="en-US" dirty="0" smtClean="0"/>
              <a:t>”, </a:t>
            </a:r>
            <a:r>
              <a:rPr lang="en-US" b="1" dirty="0" smtClean="0"/>
              <a:t>agency</a:t>
            </a:r>
            <a:r>
              <a:rPr lang="en-US" dirty="0" smtClean="0"/>
              <a:t>, and </a:t>
            </a:r>
            <a:r>
              <a:rPr lang="en-US" b="1" dirty="0" smtClean="0"/>
              <a:t>organization</a:t>
            </a:r>
            <a:r>
              <a:rPr lang="en-US" dirty="0" smtClean="0"/>
              <a:t> are static, but may vary by archiving organization</a:t>
            </a:r>
            <a:r>
              <a:rPr lang="en-US" dirty="0"/>
              <a:t> </a:t>
            </a:r>
            <a:r>
              <a:rPr lang="en-US" dirty="0" smtClean="0"/>
              <a:t>(e.g. “</a:t>
            </a:r>
            <a:r>
              <a:rPr lang="en-US" dirty="0" err="1" smtClean="0"/>
              <a:t>urn:esa:psa</a:t>
            </a:r>
            <a:r>
              <a:rPr lang="en-US" dirty="0" smtClean="0"/>
              <a:t>”, “</a:t>
            </a:r>
            <a:r>
              <a:rPr lang="en-US" dirty="0" err="1" smtClean="0"/>
              <a:t>urn:jaxa:darts</a:t>
            </a:r>
            <a:r>
              <a:rPr lang="en-US" dirty="0" smtClean="0"/>
              <a:t>”, etc.)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777628"/>
            <a:ext cx="10515600" cy="103237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bundle</a:t>
            </a:r>
            <a:r>
              <a:rPr lang="en-US" dirty="0" smtClean="0"/>
              <a:t> is a bundle identifier (e.g. “maven-</a:t>
            </a:r>
            <a:r>
              <a:rPr lang="en-US" dirty="0" err="1" smtClean="0"/>
              <a:t>swea</a:t>
            </a:r>
            <a:r>
              <a:rPr lang="en-US" dirty="0" smtClean="0"/>
              <a:t>-calibrated”)</a:t>
            </a:r>
          </a:p>
          <a:p>
            <a:pPr lvl="1"/>
            <a:r>
              <a:rPr lang="en-US" dirty="0" smtClean="0"/>
              <a:t>Must be unique across the archiving organization (i.e. PDS, PSA, etc.)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640104"/>
            <a:ext cx="10515600" cy="13955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collection</a:t>
            </a:r>
            <a:r>
              <a:rPr lang="en-US" dirty="0" smtClean="0"/>
              <a:t> is a collection identifier (e.g. “data-</a:t>
            </a:r>
            <a:r>
              <a:rPr lang="en-US" dirty="0" err="1" smtClean="0"/>
              <a:t>svy</a:t>
            </a:r>
            <a:r>
              <a:rPr lang="en-US" dirty="0" smtClean="0"/>
              <a:t>-pad”)</a:t>
            </a:r>
          </a:p>
          <a:p>
            <a:pPr lvl="1"/>
            <a:r>
              <a:rPr lang="en-US" dirty="0" smtClean="0"/>
              <a:t>Typically begin with the collection type (data, document, etc.)</a:t>
            </a:r>
          </a:p>
          <a:p>
            <a:pPr lvl="1"/>
            <a:r>
              <a:rPr lang="en-US" dirty="0" smtClean="0"/>
              <a:t>Must be unique within the bundle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869184"/>
            <a:ext cx="10515600" cy="96129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product</a:t>
            </a:r>
            <a:r>
              <a:rPr lang="en-US" dirty="0" smtClean="0"/>
              <a:t> is an identifier for the individual product</a:t>
            </a:r>
          </a:p>
          <a:p>
            <a:pPr lvl="1"/>
            <a:r>
              <a:rPr lang="en-US" dirty="0" smtClean="0"/>
              <a:t>Must be unique within the collection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51534" y="1279523"/>
            <a:ext cx="3082636" cy="7024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err="1" smtClean="0"/>
              <a:t>urn:nasa:pds</a:t>
            </a:r>
            <a:endParaRPr lang="en-US" sz="3600" b="1" i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00599" y="1279523"/>
            <a:ext cx="1785638" cy="7024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 smtClean="0"/>
              <a:t>bundle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455684" y="1279523"/>
            <a:ext cx="2432539" cy="7024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 smtClean="0"/>
              <a:t>collection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5755558"/>
            <a:ext cx="10515600" cy="79487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Within the bundle, collection, and product identifiers dash, period, and/or</a:t>
            </a:r>
            <a:r>
              <a:rPr lang="en-US" sz="2400" b="1" dirty="0" smtClean="0"/>
              <a:t> </a:t>
            </a:r>
            <a:r>
              <a:rPr lang="en-US" sz="2400" dirty="0" smtClean="0"/>
              <a:t>underscore may be used as delimiters.</a:t>
            </a:r>
          </a:p>
        </p:txBody>
      </p:sp>
    </p:spTree>
    <p:extLst>
      <p:ext uri="{BB962C8B-B14F-4D97-AF65-F5344CB8AC3E}">
        <p14:creationId xmlns:p14="http://schemas.microsoft.com/office/powerpoint/2010/main" val="139787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5" grpId="0"/>
      <p:bldP spid="6" grpId="0"/>
      <p:bldP spid="7" grpId="0"/>
      <p:bldP spid="8" grpId="0"/>
      <p:bldP spid="10" grpId="0"/>
      <p:bldP spid="10" grpId="1"/>
      <p:bldP spid="11" grpId="0"/>
      <p:bldP spid="11" grpId="1"/>
      <p:bldP spid="12" grpId="0"/>
      <p:bldP spid="12" grpId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10515600" cy="879489"/>
          </a:xfrm>
        </p:spPr>
        <p:txBody>
          <a:bodyPr/>
          <a:lstStyle/>
          <a:p>
            <a:r>
              <a:rPr lang="en-US" dirty="0" smtClean="0"/>
              <a:t>The bundle product LID defines the bundle portion of the LID for its member collections.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4488614"/>
            <a:ext cx="27432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 Product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r>
              <a:rPr lang="en-US" sz="1600" b="1" dirty="0" err="1" smtClean="0">
                <a:latin typeface="Arial Narrow" panose="020B0606020202030204" pitchFamily="34" charset="0"/>
              </a:rPr>
              <a:t>urn:nasa:pds:</a:t>
            </a:r>
            <a:r>
              <a:rPr lang="en-US" sz="1600" b="1" i="1" dirty="0" err="1" smtClean="0">
                <a:latin typeface="Arial Narrow" panose="020B0606020202030204" pitchFamily="34" charset="0"/>
              </a:rPr>
              <a:t>bundle</a:t>
            </a:r>
            <a:endParaRPr lang="en-US" sz="16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24400" y="4488614"/>
            <a:ext cx="2743200" cy="1828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</a:t>
            </a:r>
          </a:p>
          <a:p>
            <a:pPr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urn:nasa:pds:</a:t>
            </a:r>
            <a:r>
              <a:rPr lang="en-US" sz="1600" b="1" i="1" dirty="0" err="1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bundle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:</a:t>
            </a:r>
            <a:r>
              <a:rPr lang="en-US" sz="1600" b="1" i="1" dirty="0" err="1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</a:t>
            </a:r>
            <a:endParaRPr lang="en-US" sz="16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610600" y="4488614"/>
            <a:ext cx="27432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Basic Product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r>
              <a:rPr lang="en-US" sz="1600" b="1" dirty="0" err="1" smtClean="0">
                <a:latin typeface="Arial Narrow" panose="020B0606020202030204" pitchFamily="34" charset="0"/>
              </a:rPr>
              <a:t>urn:nasa:pds:</a:t>
            </a:r>
            <a:r>
              <a:rPr lang="en-US" sz="1600" b="1" i="1" dirty="0" err="1" smtClean="0">
                <a:latin typeface="Arial Narrow" panose="020B0606020202030204" pitchFamily="34" charset="0"/>
              </a:rPr>
              <a:t>bundle</a:t>
            </a:r>
            <a:r>
              <a:rPr lang="en-US" sz="1600" b="1" dirty="0" err="1" smtClean="0">
                <a:latin typeface="Arial Narrow" panose="020B0606020202030204" pitchFamily="34" charset="0"/>
              </a:rPr>
              <a:t>:</a:t>
            </a:r>
            <a:r>
              <a:rPr lang="en-US" sz="1600" b="1" i="1" dirty="0" err="1" smtClean="0">
                <a:latin typeface="Arial Narrow" panose="020B0606020202030204" pitchFamily="34" charset="0"/>
              </a:rPr>
              <a:t>collection:product</a:t>
            </a:r>
            <a:endParaRPr lang="en-US" sz="16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924300" y="5196826"/>
            <a:ext cx="457200" cy="41237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810500" y="5196826"/>
            <a:ext cx="457200" cy="41237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176392"/>
            <a:ext cx="10515600" cy="1110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collection product </a:t>
            </a:r>
            <a:r>
              <a:rPr lang="en-US" dirty="0" smtClean="0"/>
              <a:t>LID defines </a:t>
            </a:r>
            <a:r>
              <a:rPr lang="en-US" dirty="0"/>
              <a:t>the collection portion of the LID for its member basic products</a:t>
            </a:r>
          </a:p>
        </p:txBody>
      </p:sp>
    </p:spTree>
    <p:extLst>
      <p:ext uri="{BB962C8B-B14F-4D97-AF65-F5344CB8AC3E}">
        <p14:creationId xmlns:p14="http://schemas.microsoft.com/office/powerpoint/2010/main" val="194711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13" grpId="0" animBg="1"/>
      <p:bldP spid="14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Version Identifiers and LIDVIDs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279525"/>
            <a:ext cx="11077135" cy="702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urn:nasa:pds: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bundle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collection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product</a:t>
            </a:r>
            <a:r>
              <a:rPr lang="en-US" sz="3600" b="1" i="1" dirty="0" smtClean="0"/>
              <a:t>::vid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981975"/>
            <a:ext cx="10515600" cy="474155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product Version Identifier (VID) may be appended to the LID to form a </a:t>
            </a:r>
            <a:r>
              <a:rPr lang="en-US" sz="4000" b="1" dirty="0" smtClean="0"/>
              <a:t>LIDVID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double colon (::) is the delimiter to separate the VID from the LID.</a:t>
            </a:r>
          </a:p>
          <a:p>
            <a:r>
              <a:rPr lang="en-US" dirty="0"/>
              <a:t>I</a:t>
            </a:r>
            <a:r>
              <a:rPr lang="en-US" dirty="0" smtClean="0"/>
              <a:t>nternal references may be given either as </a:t>
            </a:r>
            <a:r>
              <a:rPr lang="en-US" b="1" dirty="0" smtClean="0"/>
              <a:t>LIDs</a:t>
            </a:r>
            <a:r>
              <a:rPr lang="en-US" dirty="0" smtClean="0"/>
              <a:t> or </a:t>
            </a:r>
            <a:r>
              <a:rPr lang="en-US" b="1" dirty="0" smtClean="0"/>
              <a:t>LIDVIDs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LID refers to a product without specifying a specific version.</a:t>
            </a:r>
          </a:p>
          <a:p>
            <a:pPr lvl="1"/>
            <a:r>
              <a:rPr lang="en-US" dirty="0" smtClean="0"/>
              <a:t>A LIDVID refers unambiguously to a specific version of the referenced product.</a:t>
            </a:r>
          </a:p>
          <a:p>
            <a:r>
              <a:rPr lang="en-US" dirty="0" smtClean="0"/>
              <a:t>PDS4 products use a 2 component VID: </a:t>
            </a:r>
            <a:r>
              <a:rPr lang="en-US" i="1" dirty="0" err="1" smtClean="0"/>
              <a:t>M.n</a:t>
            </a:r>
            <a:endParaRPr lang="en-US" dirty="0" smtClean="0"/>
          </a:p>
          <a:p>
            <a:pPr lvl="1"/>
            <a:r>
              <a:rPr lang="en-US" dirty="0" smtClean="0"/>
              <a:t>The major component (</a:t>
            </a:r>
            <a:r>
              <a:rPr lang="en-US" i="1" dirty="0" smtClean="0"/>
              <a:t>M</a:t>
            </a:r>
            <a:r>
              <a:rPr lang="en-US" dirty="0" smtClean="0"/>
              <a:t>) starts from “1”.</a:t>
            </a:r>
          </a:p>
          <a:p>
            <a:pPr lvl="1"/>
            <a:r>
              <a:rPr lang="en-US" dirty="0" smtClean="0"/>
              <a:t>The minor component (</a:t>
            </a:r>
            <a:r>
              <a:rPr lang="en-US" i="1" dirty="0" smtClean="0"/>
              <a:t>n</a:t>
            </a:r>
            <a:r>
              <a:rPr lang="en-US" dirty="0" smtClean="0"/>
              <a:t>) starts from “0”; resets whenever </a:t>
            </a:r>
            <a:r>
              <a:rPr lang="en-US" i="1" dirty="0" smtClean="0"/>
              <a:t>M</a:t>
            </a:r>
            <a:r>
              <a:rPr lang="en-US" dirty="0" smtClean="0"/>
              <a:t> is incremented.</a:t>
            </a:r>
          </a:p>
        </p:txBody>
      </p:sp>
    </p:spTree>
    <p:extLst>
      <p:ext uri="{BB962C8B-B14F-4D97-AF65-F5344CB8AC3E}">
        <p14:creationId xmlns:p14="http://schemas.microsoft.com/office/powerpoint/2010/main" val="21133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LID/LIDVID and Inventories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9525"/>
            <a:ext cx="10515600" cy="8692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LIDs and LIDVIDs are used to identify a relationship between two PDS4 labeled products. </a:t>
            </a:r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>
          <a:xfrm>
            <a:off x="8192261" y="1804476"/>
            <a:ext cx="6858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Product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sz="11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7506461" y="3282228"/>
            <a:ext cx="6858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11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ounded Rectangle 10"/>
          <p:cNvSpPr>
            <a:spLocks noChangeAspect="1"/>
          </p:cNvSpPr>
          <p:nvPr/>
        </p:nvSpPr>
        <p:spPr>
          <a:xfrm>
            <a:off x="7506461" y="4759980"/>
            <a:ext cx="6858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Product</a:t>
            </a:r>
          </a:p>
          <a:p>
            <a:pPr algn="ctr"/>
            <a:endParaRPr lang="en-US" sz="1100" b="1" dirty="0" smtClean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8878061" y="3282228"/>
            <a:ext cx="6858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11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6732509" y="4759980"/>
            <a:ext cx="6858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Product</a:t>
            </a:r>
          </a:p>
          <a:p>
            <a:pPr algn="ctr"/>
            <a:endParaRPr lang="en-US" sz="1100" b="1" dirty="0" smtClean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8878061" y="4759980"/>
            <a:ext cx="6858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Product</a:t>
            </a:r>
          </a:p>
          <a:p>
            <a:pPr algn="ctr"/>
            <a:endParaRPr lang="en-US" sz="1100" b="1" dirty="0" smtClean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9652013" y="4759980"/>
            <a:ext cx="6858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Product</a:t>
            </a:r>
          </a:p>
          <a:p>
            <a:pPr algn="ctr"/>
            <a:endParaRPr lang="en-US" sz="1100" b="1" dirty="0" smtClean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</p:txBody>
      </p:sp>
      <p:cxnSp>
        <p:nvCxnSpPr>
          <p:cNvPr id="20" name="Elbow Connector 19"/>
          <p:cNvCxnSpPr>
            <a:stCxn id="9" idx="2"/>
            <a:endCxn id="10" idx="0"/>
          </p:cNvCxnSpPr>
          <p:nvPr/>
        </p:nvCxnSpPr>
        <p:spPr>
          <a:xfrm rot="5400000">
            <a:off x="7910585" y="2657652"/>
            <a:ext cx="563352" cy="685800"/>
          </a:xfrm>
          <a:prstGeom prst="bentConnector3">
            <a:avLst/>
          </a:prstGeom>
          <a:ln w="508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9" idx="2"/>
            <a:endCxn id="12" idx="0"/>
          </p:cNvCxnSpPr>
          <p:nvPr/>
        </p:nvCxnSpPr>
        <p:spPr>
          <a:xfrm rot="16200000" flipH="1">
            <a:off x="8596385" y="2657652"/>
            <a:ext cx="563352" cy="685800"/>
          </a:xfrm>
          <a:prstGeom prst="bentConnector3">
            <a:avLst/>
          </a:prstGeom>
          <a:ln w="508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0" idx="2"/>
            <a:endCxn id="13" idx="0"/>
          </p:cNvCxnSpPr>
          <p:nvPr/>
        </p:nvCxnSpPr>
        <p:spPr>
          <a:xfrm rot="5400000">
            <a:off x="7180709" y="4091328"/>
            <a:ext cx="563352" cy="773952"/>
          </a:xfrm>
          <a:prstGeom prst="bentConnector3">
            <a:avLst/>
          </a:prstGeom>
          <a:ln w="508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1" idx="0"/>
          </p:cNvCxnSpPr>
          <p:nvPr/>
        </p:nvCxnSpPr>
        <p:spPr>
          <a:xfrm>
            <a:off x="7849361" y="4196628"/>
            <a:ext cx="0" cy="563352"/>
          </a:xfrm>
          <a:prstGeom prst="straightConnector1">
            <a:avLst/>
          </a:prstGeom>
          <a:ln w="508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>
          <a:xfrm>
            <a:off x="9220961" y="4196628"/>
            <a:ext cx="0" cy="563352"/>
          </a:xfrm>
          <a:prstGeom prst="straightConnector1">
            <a:avLst/>
          </a:prstGeom>
          <a:ln w="508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2" idx="2"/>
            <a:endCxn id="16" idx="0"/>
          </p:cNvCxnSpPr>
          <p:nvPr/>
        </p:nvCxnSpPr>
        <p:spPr>
          <a:xfrm rot="16200000" flipH="1">
            <a:off x="9326261" y="4091328"/>
            <a:ext cx="563352" cy="773952"/>
          </a:xfrm>
          <a:prstGeom prst="bentConnector3">
            <a:avLst/>
          </a:prstGeom>
          <a:ln w="508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>
          <a:xfrm>
            <a:off x="838199" y="2148817"/>
            <a:ext cx="6518835" cy="108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PDS4 inventories are used to identify the products which are members of a bundle or collection.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838199" y="3235569"/>
            <a:ext cx="6518835" cy="79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Inventories point from a product to its member products: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38199" y="3983777"/>
            <a:ext cx="6518835" cy="677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Bundle inventories point to their member collection products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838198" y="4603796"/>
            <a:ext cx="5806159" cy="771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Collection </a:t>
            </a:r>
            <a:r>
              <a:rPr lang="en-US" dirty="0"/>
              <a:t>inventories point to their </a:t>
            </a:r>
            <a:r>
              <a:rPr lang="en-US" dirty="0" smtClean="0"/>
              <a:t>member basic products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25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58" grpId="0"/>
      <p:bldP spid="35" grpId="0"/>
      <p:bldP spid="37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LID/LIDVID and Internal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9525"/>
            <a:ext cx="10515600" cy="8692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LIDs and LIDVIDs are used to identify a relationship between two PDS4 labeled products. </a:t>
            </a:r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>
          <a:xfrm>
            <a:off x="8192261" y="1804476"/>
            <a:ext cx="6858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Product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sz="11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8192261" y="3282227"/>
            <a:ext cx="6858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11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8192261" y="4759978"/>
            <a:ext cx="6858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Product</a:t>
            </a:r>
          </a:p>
          <a:p>
            <a:pPr algn="ctr"/>
            <a:endParaRPr lang="en-US" sz="1100" b="1" dirty="0" smtClean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</p:txBody>
      </p:sp>
      <p:sp>
        <p:nvSpPr>
          <p:cNvPr id="32" name="Rounded Rectangle 31"/>
          <p:cNvSpPr>
            <a:spLocks noChangeAspect="1"/>
          </p:cNvSpPr>
          <p:nvPr/>
        </p:nvSpPr>
        <p:spPr>
          <a:xfrm>
            <a:off x="10485401" y="1804476"/>
            <a:ext cx="6858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Product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sz="11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Rounded Rectangle 32"/>
          <p:cNvSpPr>
            <a:spLocks noChangeAspect="1"/>
          </p:cNvSpPr>
          <p:nvPr/>
        </p:nvSpPr>
        <p:spPr>
          <a:xfrm>
            <a:off x="10485401" y="3282227"/>
            <a:ext cx="6858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11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Rounded Rectangle 33"/>
          <p:cNvSpPr>
            <a:spLocks noChangeAspect="1"/>
          </p:cNvSpPr>
          <p:nvPr/>
        </p:nvSpPr>
        <p:spPr>
          <a:xfrm>
            <a:off x="10485575" y="4759977"/>
            <a:ext cx="6858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1100" b="1" dirty="0" smtClean="0">
                <a:latin typeface="Arial Narrow" panose="020B0606020202030204" pitchFamily="34" charset="0"/>
              </a:rPr>
              <a:t>Product</a:t>
            </a:r>
          </a:p>
          <a:p>
            <a:pPr algn="ctr"/>
            <a:endParaRPr lang="en-US" sz="1100" b="1" dirty="0" smtClean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  <a:p>
            <a:pPr algn="ctr"/>
            <a:endParaRPr lang="en-US" sz="1100" b="1" dirty="0">
              <a:latin typeface="Arial Narrow" panose="020B0606020202030204" pitchFamily="34" charset="0"/>
            </a:endParaRPr>
          </a:p>
        </p:txBody>
      </p:sp>
      <p:cxnSp>
        <p:nvCxnSpPr>
          <p:cNvPr id="36" name="Straight Arrow Connector 35"/>
          <p:cNvCxnSpPr>
            <a:stCxn id="9" idx="3"/>
            <a:endCxn id="32" idx="1"/>
          </p:cNvCxnSpPr>
          <p:nvPr/>
        </p:nvCxnSpPr>
        <p:spPr>
          <a:xfrm>
            <a:off x="8878061" y="2261676"/>
            <a:ext cx="1607340" cy="0"/>
          </a:xfrm>
          <a:prstGeom prst="straightConnector1">
            <a:avLst/>
          </a:prstGeom>
          <a:ln w="50800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3"/>
            <a:endCxn id="33" idx="1"/>
          </p:cNvCxnSpPr>
          <p:nvPr/>
        </p:nvCxnSpPr>
        <p:spPr>
          <a:xfrm>
            <a:off x="8878061" y="3739427"/>
            <a:ext cx="1607340" cy="0"/>
          </a:xfrm>
          <a:prstGeom prst="straightConnector1">
            <a:avLst/>
          </a:prstGeom>
          <a:ln w="50800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" idx="3"/>
            <a:endCxn id="34" idx="1"/>
          </p:cNvCxnSpPr>
          <p:nvPr/>
        </p:nvCxnSpPr>
        <p:spPr>
          <a:xfrm>
            <a:off x="8878061" y="2261676"/>
            <a:ext cx="1607514" cy="2955501"/>
          </a:xfrm>
          <a:prstGeom prst="straightConnector1">
            <a:avLst/>
          </a:prstGeom>
          <a:ln w="50800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2" idx="3"/>
            <a:endCxn id="34" idx="1"/>
          </p:cNvCxnSpPr>
          <p:nvPr/>
        </p:nvCxnSpPr>
        <p:spPr>
          <a:xfrm>
            <a:off x="8878061" y="3739427"/>
            <a:ext cx="1607514" cy="1477750"/>
          </a:xfrm>
          <a:prstGeom prst="straightConnector1">
            <a:avLst/>
          </a:prstGeom>
          <a:ln w="50800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6" idx="3"/>
            <a:endCxn id="34" idx="1"/>
          </p:cNvCxnSpPr>
          <p:nvPr/>
        </p:nvCxnSpPr>
        <p:spPr>
          <a:xfrm flipV="1">
            <a:off x="8878061" y="5217177"/>
            <a:ext cx="1607514" cy="1"/>
          </a:xfrm>
          <a:prstGeom prst="straightConnector1">
            <a:avLst/>
          </a:prstGeom>
          <a:ln w="50800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>
          <a:xfrm>
            <a:off x="838199" y="2148818"/>
            <a:ext cx="6518835" cy="76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PDS4 Internal References provide links between related PDS4 labeled products.</a:t>
            </a: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838197" y="2903505"/>
            <a:ext cx="6518837" cy="654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Bundle, collection, and basic products may reference related products of the same type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840176" y="3557829"/>
            <a:ext cx="6516858" cy="103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Bundle, and collection may reference relevant basic products (e.g. documents, context products, etc.)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197" y="4481301"/>
            <a:ext cx="6516858" cy="103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Internal References are not used to indicate membership.</a:t>
            </a:r>
          </a:p>
        </p:txBody>
      </p:sp>
    </p:spTree>
    <p:extLst>
      <p:ext uri="{BB962C8B-B14F-4D97-AF65-F5344CB8AC3E}">
        <p14:creationId xmlns:p14="http://schemas.microsoft.com/office/powerpoint/2010/main" val="14948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6" grpId="0" animBg="1"/>
      <p:bldP spid="32" grpId="0" animBg="1"/>
      <p:bldP spid="33" grpId="0" animBg="1"/>
      <p:bldP spid="34" grpId="0" animBg="1"/>
      <p:bldP spid="58" grpId="0"/>
      <p:bldP spid="59" grpId="0"/>
      <p:bldP spid="60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529"/>
            <a:ext cx="10515600" cy="1255470"/>
          </a:xfrm>
        </p:spPr>
        <p:txBody>
          <a:bodyPr>
            <a:normAutofit/>
          </a:bodyPr>
          <a:lstStyle/>
          <a:p>
            <a:r>
              <a:rPr lang="en-US" dirty="0" smtClean="0"/>
              <a:t>Context products define LIDs for physical or conceptual objects which are not physically part of the PDS archive (e.g. institutions, missions, spacecraft, instruments, targets, etc.).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402" y="2733865"/>
            <a:ext cx="1371600" cy="11239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237" y="2540113"/>
            <a:ext cx="1828800" cy="1511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72" y="2658795"/>
            <a:ext cx="1371600" cy="12740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367" y="3043595"/>
            <a:ext cx="1828800" cy="5044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106" y="2852723"/>
            <a:ext cx="1828800" cy="886182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097349"/>
            <a:ext cx="10515600" cy="901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Provide the ability to associated data and other types of products to each of these entities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4934201"/>
            <a:ext cx="10515600" cy="1923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 designed to be user documentation</a:t>
            </a:r>
          </a:p>
          <a:p>
            <a:r>
              <a:rPr lang="en-US" dirty="0" smtClean="0"/>
              <a:t>Maintained by the PDS Engineering Node</a:t>
            </a:r>
          </a:p>
          <a:p>
            <a:r>
              <a:rPr lang="en-US" dirty="0" smtClean="0"/>
              <a:t>Data providers should work through the Discipline Nodes obtain or create relevant context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0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 Design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034306" y="1279525"/>
            <a:ext cx="4572000" cy="2468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 I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153516" y="1817420"/>
            <a:ext cx="1371600" cy="1828800"/>
            <a:chOff x="6411961" y="4134364"/>
            <a:chExt cx="13716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6411961" y="4134364"/>
              <a:ext cx="1371600" cy="1828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2000" b="1" dirty="0" smtClean="0">
                  <a:solidFill>
                    <a:schemeClr val="bg2">
                      <a:lumMod val="25000"/>
                    </a:schemeClr>
                  </a:solidFill>
                  <a:latin typeface="Arial Narrow" panose="020B0606020202030204" pitchFamily="34" charset="0"/>
                </a:rPr>
                <a:t>Collection A</a:t>
              </a: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Rounded Rectangle 5"/>
            <p:cNvSpPr>
              <a:spLocks noChangeAspect="1"/>
            </p:cNvSpPr>
            <p:nvPr/>
          </p:nvSpPr>
          <p:spPr>
            <a:xfrm>
              <a:off x="6476418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6924736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7373054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476418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6924736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" name="Rounded Rectangle 16"/>
            <p:cNvSpPr>
              <a:spLocks noChangeAspect="1"/>
            </p:cNvSpPr>
            <p:nvPr/>
          </p:nvSpPr>
          <p:spPr>
            <a:xfrm>
              <a:off x="7373054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638349" y="1817420"/>
            <a:ext cx="1371600" cy="1828800"/>
            <a:chOff x="8273631" y="4134364"/>
            <a:chExt cx="1371600" cy="1828800"/>
          </a:xfrm>
        </p:grpSpPr>
        <p:sp>
          <p:nvSpPr>
            <p:cNvPr id="18" name="Rounded Rectangle 17"/>
            <p:cNvSpPr/>
            <p:nvPr/>
          </p:nvSpPr>
          <p:spPr>
            <a:xfrm>
              <a:off x="8273631" y="4134364"/>
              <a:ext cx="1371600" cy="1828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2000" b="1" dirty="0" smtClean="0">
                  <a:solidFill>
                    <a:schemeClr val="bg2">
                      <a:lumMod val="25000"/>
                    </a:schemeClr>
                  </a:solidFill>
                  <a:latin typeface="Arial Narrow" panose="020B0606020202030204" pitchFamily="34" charset="0"/>
                </a:rPr>
                <a:t>Collection B</a:t>
              </a: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9" name="Rounded Rectangle 18"/>
            <p:cNvSpPr>
              <a:spLocks noChangeAspect="1"/>
            </p:cNvSpPr>
            <p:nvPr/>
          </p:nvSpPr>
          <p:spPr>
            <a:xfrm>
              <a:off x="8338088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0" name="Rounded Rectangle 19"/>
            <p:cNvSpPr>
              <a:spLocks noChangeAspect="1"/>
            </p:cNvSpPr>
            <p:nvPr/>
          </p:nvSpPr>
          <p:spPr>
            <a:xfrm>
              <a:off x="8786406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Rounded Rectangle 20"/>
            <p:cNvSpPr>
              <a:spLocks noChangeAspect="1"/>
            </p:cNvSpPr>
            <p:nvPr/>
          </p:nvSpPr>
          <p:spPr>
            <a:xfrm>
              <a:off x="9234724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2" name="Rounded Rectangle 21"/>
            <p:cNvSpPr>
              <a:spLocks noChangeAspect="1"/>
            </p:cNvSpPr>
            <p:nvPr/>
          </p:nvSpPr>
          <p:spPr>
            <a:xfrm>
              <a:off x="8338088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3" name="Rounded Rectangle 22"/>
            <p:cNvSpPr>
              <a:spLocks noChangeAspect="1"/>
            </p:cNvSpPr>
            <p:nvPr/>
          </p:nvSpPr>
          <p:spPr>
            <a:xfrm>
              <a:off x="8786406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4" name="Rounded Rectangle 23"/>
            <p:cNvSpPr>
              <a:spLocks noChangeAspect="1"/>
            </p:cNvSpPr>
            <p:nvPr/>
          </p:nvSpPr>
          <p:spPr>
            <a:xfrm>
              <a:off x="9234724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115367" y="1817420"/>
            <a:ext cx="1371600" cy="1828800"/>
            <a:chOff x="9817906" y="4134364"/>
            <a:chExt cx="1371600" cy="1828800"/>
          </a:xfrm>
        </p:grpSpPr>
        <p:sp>
          <p:nvSpPr>
            <p:cNvPr id="25" name="Rounded Rectangle 24"/>
            <p:cNvSpPr/>
            <p:nvPr/>
          </p:nvSpPr>
          <p:spPr>
            <a:xfrm>
              <a:off x="9817906" y="4134364"/>
              <a:ext cx="1371600" cy="1828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2000" b="1" dirty="0" smtClean="0">
                  <a:solidFill>
                    <a:schemeClr val="bg2">
                      <a:lumMod val="25000"/>
                    </a:schemeClr>
                  </a:solidFill>
                  <a:latin typeface="Arial Narrow" panose="020B0606020202030204" pitchFamily="34" charset="0"/>
                </a:rPr>
                <a:t>Collection C</a:t>
              </a: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6" name="Rounded Rectangle 25"/>
            <p:cNvSpPr>
              <a:spLocks noChangeAspect="1"/>
            </p:cNvSpPr>
            <p:nvPr/>
          </p:nvSpPr>
          <p:spPr>
            <a:xfrm>
              <a:off x="9882363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7" name="Rounded Rectangle 26"/>
            <p:cNvSpPr>
              <a:spLocks noChangeAspect="1"/>
            </p:cNvSpPr>
            <p:nvPr/>
          </p:nvSpPr>
          <p:spPr>
            <a:xfrm>
              <a:off x="10330681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8" name="Rounded Rectangle 27"/>
            <p:cNvSpPr>
              <a:spLocks noChangeAspect="1"/>
            </p:cNvSpPr>
            <p:nvPr/>
          </p:nvSpPr>
          <p:spPr>
            <a:xfrm>
              <a:off x="10778999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9" name="Rounded Rectangle 28"/>
            <p:cNvSpPr>
              <a:spLocks noChangeAspect="1"/>
            </p:cNvSpPr>
            <p:nvPr/>
          </p:nvSpPr>
          <p:spPr>
            <a:xfrm>
              <a:off x="9882363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0" name="Rounded Rectangle 29"/>
            <p:cNvSpPr>
              <a:spLocks noChangeAspect="1"/>
            </p:cNvSpPr>
            <p:nvPr/>
          </p:nvSpPr>
          <p:spPr>
            <a:xfrm>
              <a:off x="10330681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Rounded Rectangle 30"/>
            <p:cNvSpPr>
              <a:spLocks noChangeAspect="1"/>
            </p:cNvSpPr>
            <p:nvPr/>
          </p:nvSpPr>
          <p:spPr>
            <a:xfrm>
              <a:off x="10778999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7034306" y="3843359"/>
            <a:ext cx="4572000" cy="2468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 II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147938" y="4380906"/>
            <a:ext cx="1371600" cy="1828800"/>
            <a:chOff x="6411961" y="4134364"/>
            <a:chExt cx="1371600" cy="1828800"/>
          </a:xfrm>
        </p:grpSpPr>
        <p:sp>
          <p:nvSpPr>
            <p:cNvPr id="37" name="Rounded Rectangle 36"/>
            <p:cNvSpPr/>
            <p:nvPr/>
          </p:nvSpPr>
          <p:spPr>
            <a:xfrm>
              <a:off x="6411961" y="4134364"/>
              <a:ext cx="1371600" cy="1828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2000" b="1" dirty="0" smtClean="0">
                  <a:solidFill>
                    <a:schemeClr val="bg2">
                      <a:lumMod val="25000"/>
                    </a:schemeClr>
                  </a:solidFill>
                  <a:latin typeface="Arial Narrow" panose="020B0606020202030204" pitchFamily="34" charset="0"/>
                </a:rPr>
                <a:t>Collection D</a:t>
              </a: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8" name="Rounded Rectangle 37"/>
            <p:cNvSpPr>
              <a:spLocks noChangeAspect="1"/>
            </p:cNvSpPr>
            <p:nvPr/>
          </p:nvSpPr>
          <p:spPr>
            <a:xfrm>
              <a:off x="6476418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9" name="Rounded Rectangle 38"/>
            <p:cNvSpPr>
              <a:spLocks noChangeAspect="1"/>
            </p:cNvSpPr>
            <p:nvPr/>
          </p:nvSpPr>
          <p:spPr>
            <a:xfrm>
              <a:off x="6924736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7373054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1" name="Rounded Rectangle 40"/>
            <p:cNvSpPr>
              <a:spLocks noChangeAspect="1"/>
            </p:cNvSpPr>
            <p:nvPr/>
          </p:nvSpPr>
          <p:spPr>
            <a:xfrm>
              <a:off x="6476418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2" name="Rounded Rectangle 41"/>
            <p:cNvSpPr>
              <a:spLocks noChangeAspect="1"/>
            </p:cNvSpPr>
            <p:nvPr/>
          </p:nvSpPr>
          <p:spPr>
            <a:xfrm>
              <a:off x="6924736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3" name="Rounded Rectangle 42"/>
            <p:cNvSpPr>
              <a:spLocks noChangeAspect="1"/>
            </p:cNvSpPr>
            <p:nvPr/>
          </p:nvSpPr>
          <p:spPr>
            <a:xfrm>
              <a:off x="7373054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628196" y="4380906"/>
            <a:ext cx="1371600" cy="1828800"/>
            <a:chOff x="8273631" y="4134364"/>
            <a:chExt cx="1371600" cy="1828800"/>
          </a:xfrm>
        </p:grpSpPr>
        <p:sp>
          <p:nvSpPr>
            <p:cNvPr id="45" name="Rounded Rectangle 44"/>
            <p:cNvSpPr/>
            <p:nvPr/>
          </p:nvSpPr>
          <p:spPr>
            <a:xfrm>
              <a:off x="8273631" y="4134364"/>
              <a:ext cx="1371600" cy="1828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2000" b="1" dirty="0" smtClean="0">
                  <a:solidFill>
                    <a:schemeClr val="bg2">
                      <a:lumMod val="25000"/>
                    </a:schemeClr>
                  </a:solidFill>
                  <a:latin typeface="Arial Narrow" panose="020B0606020202030204" pitchFamily="34" charset="0"/>
                </a:rPr>
                <a:t>Collection F</a:t>
              </a: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6" name="Rounded Rectangle 45"/>
            <p:cNvSpPr>
              <a:spLocks noChangeAspect="1"/>
            </p:cNvSpPr>
            <p:nvPr/>
          </p:nvSpPr>
          <p:spPr>
            <a:xfrm>
              <a:off x="8338088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7" name="Rounded Rectangle 46"/>
            <p:cNvSpPr>
              <a:spLocks noChangeAspect="1"/>
            </p:cNvSpPr>
            <p:nvPr/>
          </p:nvSpPr>
          <p:spPr>
            <a:xfrm>
              <a:off x="8786406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8" name="Rounded Rectangle 47"/>
            <p:cNvSpPr>
              <a:spLocks noChangeAspect="1"/>
            </p:cNvSpPr>
            <p:nvPr/>
          </p:nvSpPr>
          <p:spPr>
            <a:xfrm>
              <a:off x="9234724" y="4793208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8338088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8786406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9234724" y="5350460"/>
              <a:ext cx="3429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 smtClean="0">
                <a:latin typeface="Arial Narrow" panose="020B0606020202030204" pitchFamily="34" charset="0"/>
              </a:endParaRPr>
            </a:p>
            <a:p>
              <a:pPr algn="ctr"/>
              <a:endParaRPr lang="en-US" sz="20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838200" y="1288215"/>
            <a:ext cx="5943600" cy="22025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is no hard and fast rule governing how a PDS4 archive is to be organized.</a:t>
            </a:r>
          </a:p>
          <a:p>
            <a:pPr marL="0" indent="0">
              <a:buNone/>
            </a:pPr>
            <a:r>
              <a:rPr lang="en-US" dirty="0" smtClean="0"/>
              <a:t>Data providers may want to consider the following questions: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838200" y="3503120"/>
            <a:ext cx="4572000" cy="2563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What organization makes sense for the data?</a:t>
            </a:r>
          </a:p>
          <a:p>
            <a:pPr lvl="1"/>
            <a:r>
              <a:rPr lang="en-US" dirty="0" smtClean="0"/>
              <a:t>What are other data providers on the project planning to do?</a:t>
            </a:r>
          </a:p>
          <a:p>
            <a:pPr lvl="1"/>
            <a:r>
              <a:rPr lang="en-US" dirty="0" smtClean="0"/>
              <a:t>What are data users likely to find the most useful?</a:t>
            </a:r>
            <a:endParaRPr lang="en-US" dirty="0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838200" y="6038166"/>
            <a:ext cx="5943600" cy="572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Consult with your curating node!</a:t>
            </a:r>
          </a:p>
        </p:txBody>
      </p:sp>
    </p:spTree>
    <p:extLst>
      <p:ext uri="{BB962C8B-B14F-4D97-AF65-F5344CB8AC3E}">
        <p14:creationId xmlns:p14="http://schemas.microsoft.com/office/powerpoint/2010/main" val="37921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34730"/>
            <a:ext cx="10738607" cy="13002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Training materials are available online: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pds.jpl.nasa.gov/pds4/training/2017-agu/index.shtml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79237" y="2175507"/>
            <a:ext cx="7315200" cy="5486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5760" rtlCol="0" anchor="ctr"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Key components of a PDS4 archive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79237" y="2902275"/>
            <a:ext cx="7315200" cy="5486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5760" rtlCol="0" anchor="ctr"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Basic structure of PDS4 metadata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4837" y="1353662"/>
            <a:ext cx="8229600" cy="6400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5760"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you will learn…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64837" y="3629043"/>
            <a:ext cx="8229600" cy="6400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5760"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you will do…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79237" y="4447251"/>
            <a:ext cx="7315200" cy="5486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5760" rtlCol="0" anchor="ctr"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 a set of valid PDS4 archive products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  <p:bldP spid="9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PDS4 Label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9" y="1640931"/>
            <a:ext cx="6898142" cy="402292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XML identification tag; </a:t>
            </a:r>
            <a:r>
              <a:rPr lang="en-US" sz="2000" dirty="0" err="1" smtClean="0"/>
              <a:t>Schematron</a:t>
            </a:r>
            <a:r>
              <a:rPr lang="en-US" sz="2000" dirty="0" smtClean="0"/>
              <a:t> identification (optional)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38199" y="1279524"/>
            <a:ext cx="2601951" cy="3614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196" y="1994208"/>
            <a:ext cx="2926080" cy="36140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Tag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196" y="2355614"/>
            <a:ext cx="6898142" cy="451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Root tag; Namespace declarations; Schema identification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195" y="2743743"/>
            <a:ext cx="2834640" cy="36140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196" y="3105150"/>
            <a:ext cx="6898142" cy="42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Product identifying information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8195" y="3510634"/>
            <a:ext cx="4023360" cy="3614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196" y="3928639"/>
            <a:ext cx="6898142" cy="512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Product provenance/background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8196" y="4636851"/>
            <a:ext cx="6898142" cy="435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Links to relevant products and publications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38196" y="5375163"/>
            <a:ext cx="6898142" cy="46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File format and/or structural information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38194" y="4290045"/>
            <a:ext cx="2377440" cy="36576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8194" y="5000877"/>
            <a:ext cx="1554480" cy="3614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Declaration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9" y="1640931"/>
            <a:ext cx="6898142" cy="78260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XML identification tag</a:t>
            </a:r>
          </a:p>
          <a:p>
            <a:r>
              <a:rPr lang="en-US" sz="2000" dirty="0" err="1" smtClean="0"/>
              <a:t>Schematron</a:t>
            </a:r>
            <a:r>
              <a:rPr lang="en-US" sz="2000" dirty="0" smtClean="0"/>
              <a:t> location information (optional)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38199" y="1279524"/>
            <a:ext cx="2601951" cy="3614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199" y="4000499"/>
            <a:ext cx="10738623" cy="241708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&lt;?xml version="1.0" encoding="UTF-8"?&gt;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&lt;?xml-model </a:t>
            </a:r>
            <a:r>
              <a:rPr lang="en-US" sz="2000" dirty="0" err="1">
                <a:latin typeface="Consolas" panose="020B0609020204030204" pitchFamily="49" charset="0"/>
              </a:rPr>
              <a:t>href</a:t>
            </a:r>
            <a:r>
              <a:rPr lang="en-US" sz="2000" dirty="0">
                <a:latin typeface="Consolas" panose="020B0609020204030204" pitchFamily="49" charset="0"/>
              </a:rPr>
              <a:t>="http://pds.nasa.gov/pds4/</a:t>
            </a:r>
            <a:r>
              <a:rPr lang="en-US" sz="2000" dirty="0" err="1">
                <a:latin typeface="Consolas" panose="020B0609020204030204" pitchFamily="49" charset="0"/>
              </a:rPr>
              <a:t>pds</a:t>
            </a:r>
            <a:r>
              <a:rPr lang="en-US" sz="2000" dirty="0">
                <a:latin typeface="Consolas" panose="020B0609020204030204" pitchFamily="49" charset="0"/>
              </a:rPr>
              <a:t>/v1/PDS4_PDS_1400.sch"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</a:rPr>
              <a:t>schematypens</a:t>
            </a:r>
            <a:r>
              <a:rPr lang="en-US" sz="2000" dirty="0">
                <a:latin typeface="Consolas" panose="020B0609020204030204" pitchFamily="49" charset="0"/>
              </a:rPr>
              <a:t>="http://purl.oclc.org/</a:t>
            </a:r>
            <a:r>
              <a:rPr lang="en-US" sz="2000" dirty="0" err="1">
                <a:latin typeface="Consolas" panose="020B0609020204030204" pitchFamily="49" charset="0"/>
              </a:rPr>
              <a:t>dsdl</a:t>
            </a:r>
            <a:r>
              <a:rPr lang="en-US" sz="2000" dirty="0">
                <a:latin typeface="Consolas" panose="020B0609020204030204" pitchFamily="49" charset="0"/>
              </a:rPr>
              <a:t>/</a:t>
            </a:r>
            <a:r>
              <a:rPr lang="en-US" sz="2000" dirty="0" err="1">
                <a:latin typeface="Consolas" panose="020B0609020204030204" pitchFamily="49" charset="0"/>
              </a:rPr>
              <a:t>schematron</a:t>
            </a:r>
            <a:r>
              <a:rPr lang="en-US" sz="2000" dirty="0">
                <a:latin typeface="Consolas" panose="020B0609020204030204" pitchFamily="49" charset="0"/>
              </a:rPr>
              <a:t>"?&gt;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&lt;?xml-model </a:t>
            </a:r>
            <a:r>
              <a:rPr lang="en-US" sz="2000" dirty="0" err="1">
                <a:latin typeface="Consolas" panose="020B0609020204030204" pitchFamily="49" charset="0"/>
              </a:rPr>
              <a:t>href</a:t>
            </a:r>
            <a:r>
              <a:rPr lang="en-US" sz="2000" dirty="0">
                <a:latin typeface="Consolas" panose="020B0609020204030204" pitchFamily="49" charset="0"/>
              </a:rPr>
              <a:t>="http://pds.nasa.gov/pds4/mission/</a:t>
            </a:r>
            <a:r>
              <a:rPr lang="en-US" sz="2000" dirty="0" err="1">
                <a:latin typeface="Consolas" panose="020B0609020204030204" pitchFamily="49" charset="0"/>
              </a:rPr>
              <a:t>mvn</a:t>
            </a:r>
            <a:r>
              <a:rPr lang="en-US" sz="2000" dirty="0">
                <a:latin typeface="Consolas" panose="020B0609020204030204" pitchFamily="49" charset="0"/>
              </a:rPr>
              <a:t>/v1/PDS4_MVN_1030.sch"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</a:rPr>
              <a:t>schematypens</a:t>
            </a:r>
            <a:r>
              <a:rPr lang="en-US" sz="2000" dirty="0">
                <a:latin typeface="Consolas" panose="020B0609020204030204" pitchFamily="49" charset="0"/>
              </a:rPr>
              <a:t>="http://purl.oclc.org/</a:t>
            </a:r>
            <a:r>
              <a:rPr lang="en-US" sz="2000" dirty="0" err="1">
                <a:latin typeface="Consolas" panose="020B0609020204030204" pitchFamily="49" charset="0"/>
              </a:rPr>
              <a:t>dsdl</a:t>
            </a:r>
            <a:r>
              <a:rPr lang="en-US" sz="2000" dirty="0">
                <a:latin typeface="Consolas" panose="020B0609020204030204" pitchFamily="49" charset="0"/>
              </a:rPr>
              <a:t>/</a:t>
            </a:r>
            <a:r>
              <a:rPr lang="en-US" sz="2000" dirty="0" err="1">
                <a:latin typeface="Consolas" panose="020B0609020204030204" pitchFamily="49" charset="0"/>
              </a:rPr>
              <a:t>schematron</a:t>
            </a:r>
            <a:r>
              <a:rPr lang="en-US" sz="2000" dirty="0">
                <a:latin typeface="Consolas" panose="020B0609020204030204" pitchFamily="49" charset="0"/>
              </a:rPr>
              <a:t>"?&gt;</a:t>
            </a:r>
          </a:p>
        </p:txBody>
      </p:sp>
    </p:spTree>
    <p:extLst>
      <p:ext uri="{BB962C8B-B14F-4D97-AF65-F5344CB8AC3E}">
        <p14:creationId xmlns:p14="http://schemas.microsoft.com/office/powerpoint/2010/main" val="260856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Tag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1279524"/>
            <a:ext cx="2926080" cy="36140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Tag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640930"/>
            <a:ext cx="6898142" cy="1184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Root </a:t>
            </a:r>
            <a:r>
              <a:rPr lang="en-US" sz="2000" dirty="0"/>
              <a:t>p</a:t>
            </a:r>
            <a:r>
              <a:rPr lang="en-US" sz="2000" dirty="0" smtClean="0"/>
              <a:t>roduct type tag</a:t>
            </a:r>
          </a:p>
          <a:p>
            <a:r>
              <a:rPr lang="en-US" sz="2000" dirty="0" smtClean="0"/>
              <a:t>Namespace declarations</a:t>
            </a:r>
          </a:p>
          <a:p>
            <a:r>
              <a:rPr lang="en-US" sz="2000" dirty="0" smtClean="0"/>
              <a:t>Schema location information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3510116"/>
            <a:ext cx="10738623" cy="31876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Product_Observational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</a:rPr>
              <a:t>xmlns</a:t>
            </a:r>
            <a:r>
              <a:rPr lang="en-US" sz="2000" dirty="0">
                <a:latin typeface="Consolas" panose="020B0609020204030204" pitchFamily="49" charset="0"/>
              </a:rPr>
              <a:t>="http://pds.nasa.gov/pds4/</a:t>
            </a:r>
            <a:r>
              <a:rPr lang="en-US" sz="2000" dirty="0" err="1">
                <a:latin typeface="Consolas" panose="020B0609020204030204" pitchFamily="49" charset="0"/>
              </a:rPr>
              <a:t>pds</a:t>
            </a:r>
            <a:r>
              <a:rPr lang="en-US" sz="2000" dirty="0">
                <a:latin typeface="Consolas" panose="020B0609020204030204" pitchFamily="49" charset="0"/>
              </a:rPr>
              <a:t>/v1"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</a:rPr>
              <a:t>xmlns:xsi</a:t>
            </a:r>
            <a:r>
              <a:rPr lang="en-US" sz="2000" dirty="0">
                <a:latin typeface="Consolas" panose="020B0609020204030204" pitchFamily="49" charset="0"/>
              </a:rPr>
              <a:t>="http://www.w3.org/2001/XMLSchema-instance"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</a:rPr>
              <a:t>xmlns:mvn</a:t>
            </a:r>
            <a:r>
              <a:rPr lang="en-US" sz="2000" dirty="0">
                <a:latin typeface="Consolas" panose="020B0609020204030204" pitchFamily="49" charset="0"/>
              </a:rPr>
              <a:t>="http://pds.nasa.gov/pds4/mission/</a:t>
            </a:r>
            <a:r>
              <a:rPr lang="en-US" sz="2000" dirty="0" err="1">
                <a:latin typeface="Consolas" panose="020B0609020204030204" pitchFamily="49" charset="0"/>
              </a:rPr>
              <a:t>mvn</a:t>
            </a:r>
            <a:r>
              <a:rPr lang="en-US" sz="2000" dirty="0">
                <a:latin typeface="Consolas" panose="020B0609020204030204" pitchFamily="49" charset="0"/>
              </a:rPr>
              <a:t>/v1"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</a:rPr>
              <a:t>xsi:schemaLocation</a:t>
            </a:r>
            <a:r>
              <a:rPr lang="en-US" sz="2000" dirty="0">
                <a:latin typeface="Consolas" panose="020B0609020204030204" pitchFamily="49" charset="0"/>
              </a:rPr>
              <a:t>="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http://pds.nasa.gov/pds4/pds/v1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http://pds.nasa.gov/pds4/pds/v1/PDS4_PDS_1400.xsd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http://pds.nasa.gov/pds4/mission/mvn/v1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http://pds.nasa.gov/pds4/mission/mvn/v1/PDS4_MVN_1030.xsd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"&gt;</a:t>
            </a:r>
          </a:p>
        </p:txBody>
      </p:sp>
    </p:spTree>
    <p:extLst>
      <p:ext uri="{BB962C8B-B14F-4D97-AF65-F5344CB8AC3E}">
        <p14:creationId xmlns:p14="http://schemas.microsoft.com/office/powerpoint/2010/main" val="28502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8198" y="1279524"/>
            <a:ext cx="2834640" cy="36140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Area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9" y="1640930"/>
            <a:ext cx="6898142" cy="1454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Contains product identifying information</a:t>
            </a:r>
          </a:p>
          <a:p>
            <a:pPr lvl="1"/>
            <a:r>
              <a:rPr lang="en-US" sz="2000" dirty="0" smtClean="0"/>
              <a:t>LID &amp; VID definition</a:t>
            </a:r>
          </a:p>
          <a:p>
            <a:pPr lvl="1"/>
            <a:r>
              <a:rPr lang="en-US" sz="2000" dirty="0" smtClean="0"/>
              <a:t>Authorship/citation information (optional)</a:t>
            </a:r>
          </a:p>
          <a:p>
            <a:pPr lvl="1"/>
            <a:r>
              <a:rPr lang="en-US" sz="2000" dirty="0" smtClean="0"/>
              <a:t>Product modification history (optional)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199" y="3136971"/>
            <a:ext cx="10738623" cy="32806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Identification_Area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logical_identifier</a:t>
            </a:r>
            <a:r>
              <a:rPr lang="en-US" sz="2000" dirty="0">
                <a:latin typeface="Consolas" panose="020B0609020204030204" pitchFamily="49" charset="0"/>
              </a:rPr>
              <a:t>&gt;urn:nasa:pds:maven.swea.calibrated:data.svy_3d</a:t>
            </a:r>
            <a:r>
              <a:rPr lang="en-US" sz="2000" dirty="0" smtClean="0">
                <a:latin typeface="Consolas" panose="020B0609020204030204" pitchFamily="49" charset="0"/>
              </a:rPr>
              <a:t>: mvn_swe_l2_svy3d_20170208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logical_identifier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version_id</a:t>
            </a:r>
            <a:r>
              <a:rPr lang="en-US" sz="2000" dirty="0">
                <a:latin typeface="Consolas" panose="020B0609020204030204" pitchFamily="49" charset="0"/>
              </a:rPr>
              <a:t>&gt;3.6&lt;/</a:t>
            </a:r>
            <a:r>
              <a:rPr lang="en-US" sz="2000" dirty="0" err="1">
                <a:latin typeface="Consolas" panose="020B0609020204030204" pitchFamily="49" charset="0"/>
              </a:rPr>
              <a:t>version_id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>
                <a:latin typeface="Consolas" panose="020B0609020204030204" pitchFamily="49" charset="0"/>
              </a:rPr>
              <a:t>title&gt;MAVEN SWEA Survey Rate 3D Electron Distributions for 2017-02-08&lt;/title&gt;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information_model_version</a:t>
            </a:r>
            <a:r>
              <a:rPr lang="en-US" sz="2000" dirty="0">
                <a:latin typeface="Consolas" panose="020B0609020204030204" pitchFamily="49" charset="0"/>
              </a:rPr>
              <a:t>&gt;1.4.0.0&lt;/</a:t>
            </a:r>
            <a:r>
              <a:rPr lang="en-US" sz="2000" dirty="0" err="1">
                <a:latin typeface="Consolas" panose="020B0609020204030204" pitchFamily="49" charset="0"/>
              </a:rPr>
              <a:t>information_model_version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product_class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Product_Observational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product_class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&lt;</a:t>
            </a:r>
            <a:r>
              <a:rPr lang="en-US" sz="2000" dirty="0" err="1" smtClean="0">
                <a:latin typeface="Consolas" panose="020B0609020204030204" pitchFamily="49" charset="0"/>
              </a:rPr>
              <a:t>Citation_Information</a:t>
            </a:r>
            <a:r>
              <a:rPr lang="en-US" sz="2000" dirty="0" smtClean="0">
                <a:latin typeface="Consolas" panose="020B0609020204030204" pitchFamily="49" charset="0"/>
              </a:rPr>
              <a:t>/&gt;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&lt;</a:t>
            </a:r>
            <a:r>
              <a:rPr lang="en-US" sz="2000" dirty="0" err="1" smtClean="0">
                <a:latin typeface="Consolas" panose="020B0609020204030204" pitchFamily="49" charset="0"/>
              </a:rPr>
              <a:t>Modification_History</a:t>
            </a:r>
            <a:r>
              <a:rPr lang="en-US" sz="2000" dirty="0" smtClean="0">
                <a:latin typeface="Consolas" panose="020B0609020204030204" pitchFamily="49" charset="0"/>
              </a:rPr>
              <a:t>/&gt;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Identification_Area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380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199" y="1278942"/>
            <a:ext cx="4023360" cy="3614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1640348"/>
            <a:ext cx="6898142" cy="305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Contains product provenance/background</a:t>
            </a:r>
          </a:p>
          <a:p>
            <a:pPr lvl="1"/>
            <a:r>
              <a:rPr lang="en-US" sz="2000" dirty="0" smtClean="0"/>
              <a:t>Observation time</a:t>
            </a:r>
          </a:p>
          <a:p>
            <a:pPr lvl="1"/>
            <a:r>
              <a:rPr lang="en-US" sz="2000" dirty="0" smtClean="0"/>
              <a:t>Scientific content description (science discipline, data processing level, wavelength range, etc.)</a:t>
            </a:r>
          </a:p>
          <a:p>
            <a:pPr lvl="1"/>
            <a:r>
              <a:rPr lang="en-US" sz="2000" dirty="0" smtClean="0"/>
              <a:t>Target</a:t>
            </a:r>
          </a:p>
          <a:p>
            <a:pPr lvl="1"/>
            <a:r>
              <a:rPr lang="en-US" sz="2000" dirty="0" smtClean="0"/>
              <a:t>Source (mission, observatory, instrument, etc.)</a:t>
            </a:r>
          </a:p>
          <a:p>
            <a:pPr lvl="1"/>
            <a:r>
              <a:rPr lang="en-US" sz="2000" dirty="0" smtClean="0"/>
              <a:t>Discipline specific metadata (image display settings, geometry, etc.)</a:t>
            </a:r>
          </a:p>
          <a:p>
            <a:pPr lvl="1"/>
            <a:r>
              <a:rPr lang="en-US" sz="2000" dirty="0" smtClean="0"/>
              <a:t>Mission specific metadata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List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9" y="1640931"/>
            <a:ext cx="6898142" cy="775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Contains links to other PDS4 products (by LID/LIDVID) and external publications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38197" y="1294125"/>
            <a:ext cx="2377440" cy="36576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215637" y="1257845"/>
            <a:ext cx="1605530" cy="489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(optional)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2495107"/>
            <a:ext cx="6898143" cy="38223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Reference_List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lidvid_reference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urn:nasa:pds:maven.spice</a:t>
            </a:r>
            <a:r>
              <a:rPr lang="en-US" sz="2000" dirty="0" smtClean="0">
                <a:latin typeface="Consolas" panose="020B0609020204030204" pitchFamily="49" charset="0"/>
              </a:rPr>
              <a:t>: spice_kernels:sclk_mvn_sclkscet_00043.tsc</a:t>
            </a:r>
            <a:r>
              <a:rPr lang="en-US" sz="2000" dirty="0">
                <a:latin typeface="Consolas" panose="020B0609020204030204" pitchFamily="49" charset="0"/>
              </a:rPr>
              <a:t>::</a:t>
            </a:r>
            <a:r>
              <a:rPr lang="en-US" sz="2000" dirty="0" smtClean="0">
                <a:latin typeface="Consolas" panose="020B0609020204030204" pitchFamily="49" charset="0"/>
              </a:rPr>
              <a:t>1.0 &lt;/</a:t>
            </a:r>
            <a:r>
              <a:rPr lang="en-US" sz="2000" dirty="0" err="1">
                <a:latin typeface="Consolas" panose="020B0609020204030204" pitchFamily="49" charset="0"/>
              </a:rPr>
              <a:t>lidvid_reference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 smtClean="0">
                <a:latin typeface="Consolas" panose="020B0609020204030204" pitchFamily="49" charset="0"/>
              </a:rPr>
              <a:t>reference_type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  <a:r>
              <a:rPr lang="en-US" sz="2000" dirty="0" err="1" smtClean="0">
                <a:latin typeface="Consolas" panose="020B0609020204030204" pitchFamily="49" charset="0"/>
              </a:rPr>
              <a:t>data_to_spice_kernel</a:t>
            </a:r>
            <a:r>
              <a:rPr lang="en-US" sz="2000" dirty="0" smtClean="0">
                <a:latin typeface="Consolas" panose="020B0609020204030204" pitchFamily="49" charset="0"/>
              </a:rPr>
              <a:t> &lt;/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</a:t>
            </a: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>
                <a:latin typeface="Consolas" panose="020B0609020204030204" pitchFamily="49" charset="0"/>
              </a:rPr>
              <a:t>comment&gt;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This data file was processed using the SPICE MAVEN SCLK kernel: MVN_SCLKSCET.00043.tsc.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&lt;/</a:t>
            </a:r>
            <a:r>
              <a:rPr lang="en-US" sz="2000" dirty="0">
                <a:latin typeface="Consolas" panose="020B0609020204030204" pitchFamily="49" charset="0"/>
              </a:rPr>
              <a:t>comment&gt;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&lt;/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Reference_List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7550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Area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1640930"/>
            <a:ext cx="6898142" cy="305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Contains a description of the file</a:t>
            </a:r>
          </a:p>
          <a:p>
            <a:pPr lvl="1"/>
            <a:r>
              <a:rPr lang="en-US" sz="2000" dirty="0" smtClean="0"/>
              <a:t>File name</a:t>
            </a:r>
          </a:p>
          <a:p>
            <a:pPr lvl="1"/>
            <a:r>
              <a:rPr lang="en-US" sz="2000" dirty="0" smtClean="0"/>
              <a:t>File statistical information (optional: size, creation date, MD5 checksum)</a:t>
            </a:r>
          </a:p>
          <a:p>
            <a:pPr lvl="1"/>
            <a:r>
              <a:rPr lang="en-US" sz="2000" dirty="0" smtClean="0"/>
              <a:t>File format information</a:t>
            </a:r>
          </a:p>
          <a:p>
            <a:pPr lvl="1"/>
            <a:r>
              <a:rPr lang="en-US" sz="2000" dirty="0" smtClean="0"/>
              <a:t>Data file structural information</a:t>
            </a:r>
          </a:p>
          <a:p>
            <a:pPr lvl="2"/>
            <a:r>
              <a:rPr lang="en-US" sz="1600" dirty="0" smtClean="0"/>
              <a:t>Array element descriptions</a:t>
            </a:r>
          </a:p>
          <a:p>
            <a:pPr lvl="2"/>
            <a:r>
              <a:rPr lang="en-US" sz="1600" dirty="0" smtClean="0"/>
              <a:t>Table record and field descriptions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8200" y="1279524"/>
            <a:ext cx="1554480" cy="3614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640930"/>
            <a:ext cx="6898142" cy="305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File descriptive information</a:t>
            </a:r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Area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8200" y="1279524"/>
            <a:ext cx="1554480" cy="3614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9" y="2525485"/>
            <a:ext cx="11027230" cy="389209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File_Area_Observational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&lt;</a:t>
            </a:r>
            <a:r>
              <a:rPr lang="en-US" sz="2000" dirty="0">
                <a:latin typeface="Consolas" panose="020B0609020204030204" pitchFamily="49" charset="0"/>
              </a:rPr>
              <a:t>File&gt;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</a:t>
            </a: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file_name</a:t>
            </a:r>
            <a:r>
              <a:rPr lang="en-US" sz="2000" dirty="0">
                <a:latin typeface="Consolas" panose="020B0609020204030204" pitchFamily="49" charset="0"/>
              </a:rPr>
              <a:t>&gt;mvn_mag_l2_2017061pc1s_20170302_v01_r01.sts&lt;/</a:t>
            </a:r>
            <a:r>
              <a:rPr lang="en-US" sz="2000" dirty="0" err="1">
                <a:latin typeface="Consolas" panose="020B0609020204030204" pitchFamily="49" charset="0"/>
              </a:rPr>
              <a:t>file_name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</a:t>
            </a: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>
                <a:latin typeface="Consolas" panose="020B0609020204030204" pitchFamily="49" charset="0"/>
              </a:rPr>
              <a:t>md5_checksum&gt;d450c2d5c3774b61b835af11d84389eb&lt;/md5_checksum&gt;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&lt;comment&gt;This file contains vector magnetic field data acquired </a:t>
            </a:r>
            <a:r>
              <a:rPr lang="en-US" sz="2000" dirty="0" smtClean="0">
                <a:latin typeface="Consolas" panose="020B0609020204030204" pitchFamily="49" charset="0"/>
              </a:rPr>
              <a:t>by the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Fluxgate </a:t>
            </a:r>
            <a:r>
              <a:rPr lang="en-US" sz="2000" dirty="0">
                <a:latin typeface="Consolas" panose="020B0609020204030204" pitchFamily="49" charset="0"/>
              </a:rPr>
              <a:t>Magnetometer instrument aboard the MAVEN spacecraft.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   The </a:t>
            </a:r>
            <a:r>
              <a:rPr lang="en-US" sz="2000" dirty="0">
                <a:latin typeface="Consolas" panose="020B0609020204030204" pitchFamily="49" charset="0"/>
              </a:rPr>
              <a:t>data are calibrated and provided in physical units (</a:t>
            </a:r>
            <a:r>
              <a:rPr lang="en-US" sz="2000" dirty="0" err="1">
                <a:latin typeface="Consolas" panose="020B0609020204030204" pitchFamily="49" charset="0"/>
              </a:rPr>
              <a:t>nT</a:t>
            </a:r>
            <a:r>
              <a:rPr lang="en-US" sz="2000" dirty="0">
                <a:latin typeface="Consolas" panose="020B0609020204030204" pitchFamily="49" charset="0"/>
              </a:rPr>
              <a:t>).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The </a:t>
            </a:r>
            <a:r>
              <a:rPr lang="en-US" sz="2000" dirty="0">
                <a:latin typeface="Consolas" panose="020B0609020204030204" pitchFamily="49" charset="0"/>
              </a:rPr>
              <a:t>data has been </a:t>
            </a:r>
            <a:r>
              <a:rPr lang="en-US" sz="2000" dirty="0" err="1">
                <a:latin typeface="Consolas" panose="020B0609020204030204" pitchFamily="49" charset="0"/>
              </a:rPr>
              <a:t>downsampled</a:t>
            </a:r>
            <a:r>
              <a:rPr lang="en-US" sz="2000" dirty="0">
                <a:latin typeface="Consolas" panose="020B0609020204030204" pitchFamily="49" charset="0"/>
              </a:rPr>
              <a:t> to 1 second to provide a more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compact </a:t>
            </a:r>
            <a:r>
              <a:rPr lang="en-US" sz="2000" dirty="0">
                <a:latin typeface="Consolas" panose="020B0609020204030204" pitchFamily="49" charset="0"/>
              </a:rPr>
              <a:t>dataset.  The data are expressed 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 err="1" smtClean="0">
                <a:latin typeface="Consolas" panose="020B0609020204030204" pitchFamily="49" charset="0"/>
              </a:rPr>
              <a:t>Planetocentric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coordinates</a:t>
            </a:r>
            <a:r>
              <a:rPr lang="en-US" sz="2000" dirty="0" smtClean="0">
                <a:latin typeface="Consolas" panose="020B0609020204030204" pitchFamily="49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&lt;/</a:t>
            </a:r>
            <a:r>
              <a:rPr lang="en-US" sz="2000" dirty="0">
                <a:latin typeface="Consolas" panose="020B0609020204030204" pitchFamily="49" charset="0"/>
              </a:rPr>
              <a:t>comment&gt;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</a:rPr>
              <a:t>&lt;/</a:t>
            </a:r>
            <a:r>
              <a:rPr lang="en-US" sz="2000" dirty="0">
                <a:latin typeface="Consolas" panose="020B0609020204030204" pitchFamily="49" charset="0"/>
              </a:rPr>
              <a:t>File&gt;</a:t>
            </a:r>
          </a:p>
        </p:txBody>
      </p:sp>
    </p:spTree>
    <p:extLst>
      <p:ext uri="{BB962C8B-B14F-4D97-AF65-F5344CB8AC3E}">
        <p14:creationId xmlns:p14="http://schemas.microsoft.com/office/powerpoint/2010/main" val="123133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640930"/>
            <a:ext cx="6898142" cy="305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Data structure: Fixed width ASCII table</a:t>
            </a:r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Area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8200" y="1279524"/>
            <a:ext cx="1554480" cy="3614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9" y="2209289"/>
            <a:ext cx="11027230" cy="42082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Table_Character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&lt;offset unit="byte"&gt;112348&lt;/offset&gt;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&lt;records&gt;11670&lt;/records&gt;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&lt;</a:t>
            </a:r>
            <a:r>
              <a:rPr lang="en-US" sz="2000" dirty="0" err="1">
                <a:latin typeface="Consolas" panose="020B0609020204030204" pitchFamily="49" charset="0"/>
              </a:rPr>
              <a:t>record_delimiter</a:t>
            </a:r>
            <a:r>
              <a:rPr lang="en-US" sz="2000" dirty="0">
                <a:latin typeface="Consolas" panose="020B0609020204030204" pitchFamily="49" charset="0"/>
              </a:rPr>
              <a:t>&gt;Carriage-Return Line-Feed&lt;/</a:t>
            </a:r>
            <a:r>
              <a:rPr lang="en-US" sz="2000" dirty="0" err="1">
                <a:latin typeface="Consolas" panose="020B0609020204030204" pitchFamily="49" charset="0"/>
              </a:rPr>
              <a:t>record_delimiter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&lt;</a:t>
            </a:r>
            <a:r>
              <a:rPr lang="en-US" sz="2000" dirty="0" err="1">
                <a:latin typeface="Consolas" panose="020B0609020204030204" pitchFamily="49" charset="0"/>
              </a:rPr>
              <a:t>Record_Character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&lt;fields&gt;235&lt;/fields&gt;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&lt;groups&gt;0&lt;/groups&gt;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</a:rPr>
              <a:t>record_length</a:t>
            </a:r>
            <a:r>
              <a:rPr lang="en-US" sz="2000" dirty="0">
                <a:latin typeface="Consolas" panose="020B0609020204030204" pitchFamily="49" charset="0"/>
              </a:rPr>
              <a:t> unit="byte"&gt;3765&lt;/</a:t>
            </a:r>
            <a:r>
              <a:rPr lang="en-US" sz="2000" dirty="0" err="1">
                <a:latin typeface="Consolas" panose="020B0609020204030204" pitchFamily="49" charset="0"/>
              </a:rPr>
              <a:t>record_length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</a:rPr>
              <a:t>Field_Character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&lt;name&gt;Time (UTC/SCET)&lt;/name&gt;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field_location</a:t>
            </a:r>
            <a:r>
              <a:rPr lang="en-US" sz="2000" dirty="0">
                <a:latin typeface="Consolas" panose="020B0609020204030204" pitchFamily="49" charset="0"/>
              </a:rPr>
              <a:t> unit="byte"&gt;1&lt;/</a:t>
            </a:r>
            <a:r>
              <a:rPr lang="en-US" sz="2000" dirty="0" err="1">
                <a:latin typeface="Consolas" panose="020B0609020204030204" pitchFamily="49" charset="0"/>
              </a:rPr>
              <a:t>field_location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data_type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ASCII_Date_Time_YMD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data_type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field_length</a:t>
            </a:r>
            <a:r>
              <a:rPr lang="en-US" sz="2000" dirty="0">
                <a:latin typeface="Consolas" panose="020B0609020204030204" pitchFamily="49" charset="0"/>
              </a:rPr>
              <a:t> unit="byte"&gt;19&lt;/</a:t>
            </a:r>
            <a:r>
              <a:rPr lang="en-US" sz="2000" dirty="0" err="1">
                <a:latin typeface="Consolas" panose="020B0609020204030204" pitchFamily="49" charset="0"/>
              </a:rPr>
              <a:t>field_length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</a:rPr>
              <a:t>Field_Character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420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Area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600200"/>
            <a:ext cx="11027230" cy="525780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&lt;Array&gt;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&lt;name&gt;</a:t>
            </a:r>
            <a:r>
              <a:rPr lang="en-US" sz="2000" dirty="0" err="1">
                <a:latin typeface="Consolas" panose="020B0609020204030204" pitchFamily="49" charset="0"/>
              </a:rPr>
              <a:t>diff_en_fluxes</a:t>
            </a:r>
            <a:r>
              <a:rPr lang="en-US" sz="2000" dirty="0">
                <a:latin typeface="Consolas" panose="020B0609020204030204" pitchFamily="49" charset="0"/>
              </a:rPr>
              <a:t>&lt;/name&gt;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local_identifier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diff_en_fluxes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local_identifier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&lt;offset unit="byte"&gt;132880646&lt;/offset&gt;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&lt;axes&gt;4&lt;/axes&gt;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axis_index_order</a:t>
            </a:r>
            <a:r>
              <a:rPr lang="en-US" sz="2000" dirty="0">
                <a:latin typeface="Consolas" panose="020B0609020204030204" pitchFamily="49" charset="0"/>
              </a:rPr>
              <a:t>&gt;Last Index Fastest&lt;/</a:t>
            </a:r>
            <a:r>
              <a:rPr lang="en-US" sz="2000" dirty="0" err="1">
                <a:latin typeface="Consolas" panose="020B0609020204030204" pitchFamily="49" charset="0"/>
              </a:rPr>
              <a:t>axis_index_order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&lt;description&gt;Calibrated differential energy flux&lt;/description&gt;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Element_Array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data_type</a:t>
            </a:r>
            <a:r>
              <a:rPr lang="en-US" sz="2000" dirty="0">
                <a:latin typeface="Consolas" panose="020B0609020204030204" pitchFamily="49" charset="0"/>
              </a:rPr>
              <a:t>&gt;IEEE754MSBSingle&lt;/</a:t>
            </a:r>
            <a:r>
              <a:rPr lang="en-US" sz="2000" dirty="0" err="1">
                <a:latin typeface="Consolas" panose="020B0609020204030204" pitchFamily="49" charset="0"/>
              </a:rPr>
              <a:t>data_type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&lt;unit&gt;eV/[eV cm^2 </a:t>
            </a:r>
            <a:r>
              <a:rPr lang="en-US" sz="2000" dirty="0" err="1">
                <a:latin typeface="Consolas" panose="020B0609020204030204" pitchFamily="49" charset="0"/>
              </a:rPr>
              <a:t>sr</a:t>
            </a:r>
            <a:r>
              <a:rPr lang="en-US" sz="2000" dirty="0">
                <a:latin typeface="Consolas" panose="020B0609020204030204" pitchFamily="49" charset="0"/>
              </a:rPr>
              <a:t> s]&lt;/unit&gt;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&lt;/</a:t>
            </a:r>
            <a:r>
              <a:rPr lang="en-US" sz="2000" dirty="0" err="1">
                <a:latin typeface="Consolas" panose="020B0609020204030204" pitchFamily="49" charset="0"/>
              </a:rPr>
              <a:t>Element_Array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&lt;</a:t>
            </a:r>
            <a:r>
              <a:rPr lang="en-US" sz="2000" dirty="0" err="1">
                <a:latin typeface="Consolas" panose="020B06090202040302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</a:rPr>
              <a:t>&gt;time&lt;/</a:t>
            </a:r>
            <a:r>
              <a:rPr lang="en-US" sz="2000" dirty="0" err="1">
                <a:latin typeface="Consolas" panose="020B06090202040302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&lt;elements&gt;5400&lt;/elements&gt;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</a:rPr>
              <a:t>&gt;1&lt;/</a:t>
            </a:r>
            <a:r>
              <a:rPr lang="en-US" sz="2000" dirty="0" err="1">
                <a:latin typeface="Consolas" panose="020B06090202040302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&lt;/</a:t>
            </a:r>
            <a:r>
              <a:rPr lang="en-US" sz="2000" dirty="0" err="1">
                <a:latin typeface="Consolas" panose="020B06090202040302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&lt;</a:t>
            </a:r>
            <a:r>
              <a:rPr lang="en-US" sz="2000" dirty="0" err="1">
                <a:latin typeface="Consolas" panose="020B06090202040302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</a:rPr>
              <a:t>&gt;elevation angle&lt;/</a:t>
            </a:r>
            <a:r>
              <a:rPr lang="en-US" sz="2000" dirty="0" err="1">
                <a:latin typeface="Consolas" panose="020B06090202040302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&lt;elements&gt;6&lt;/elements&gt;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</a:rPr>
              <a:t>&gt;2&lt;/</a:t>
            </a:r>
            <a:r>
              <a:rPr lang="en-US" sz="2000" dirty="0" err="1">
                <a:latin typeface="Consolas" panose="020B06090202040302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&lt;/</a:t>
            </a:r>
            <a:r>
              <a:rPr lang="en-US" sz="2000" dirty="0" err="1">
                <a:latin typeface="Consolas" panose="020B0609020204030204" pitchFamily="49" charset="0"/>
              </a:rPr>
              <a:t>Axis_Array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183730"/>
            <a:ext cx="6898142" cy="305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Data structure: Array (CDF)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053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PDS and PDS4?</a:t>
            </a:r>
            <a:endParaRPr lang="en-US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2" y="1280442"/>
            <a:ext cx="2517289" cy="1500858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988859" y="1229909"/>
            <a:ext cx="8887701" cy="155139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sz="4000" b="1" dirty="0"/>
              <a:t>Planetary Data </a:t>
            </a:r>
            <a:r>
              <a:rPr lang="en-US" sz="4000" b="1" dirty="0" smtClean="0"/>
              <a:t>System </a:t>
            </a:r>
            <a:r>
              <a:rPr lang="en-US" dirty="0" smtClean="0"/>
              <a:t>(PDS) is NASA’s repository for the distribution and long term preservation of NASA planetary data.</a:t>
            </a:r>
            <a:endParaRPr lang="en-US" dirty="0"/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98830" y="1231365"/>
            <a:ext cx="5723038" cy="692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Planetary Data System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988860" y="2777521"/>
            <a:ext cx="8887701" cy="10601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z="4000" b="1" dirty="0" smtClean="0"/>
              <a:t>PDS Archive</a:t>
            </a:r>
            <a:r>
              <a:rPr lang="en-US" dirty="0"/>
              <a:t> </a:t>
            </a:r>
            <a:r>
              <a:rPr lang="en-US" dirty="0" smtClean="0"/>
              <a:t>is the digital data repository maintained by PDS.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698833" y="2777042"/>
            <a:ext cx="3627846" cy="686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PDS Archive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912221" y="3834356"/>
            <a:ext cx="8741529" cy="15012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z="4000" b="1" dirty="0" smtClean="0"/>
              <a:t>PDS Standard</a:t>
            </a:r>
            <a:r>
              <a:rPr lang="en-US" dirty="0"/>
              <a:t> </a:t>
            </a:r>
            <a:r>
              <a:rPr lang="en-US" dirty="0" smtClean="0"/>
              <a:t>are requirements and constraints designed to insure the usability of data in the PDS Archive throughout the lifetime of the archive.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97" y="4385456"/>
            <a:ext cx="1735157" cy="1600200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3627843" y="3834356"/>
            <a:ext cx="3627846" cy="686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PDS Standard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537923" y="2841796"/>
            <a:ext cx="2231306" cy="1193800"/>
            <a:chOff x="152273" y="1607185"/>
            <a:chExt cx="5786739" cy="3096039"/>
          </a:xfrm>
        </p:grpSpPr>
        <p:sp>
          <p:nvSpPr>
            <p:cNvPr id="13" name="Flowchart: Magnetic Disk 12"/>
            <p:cNvSpPr>
              <a:spLocks noChangeAspect="1"/>
            </p:cNvSpPr>
            <p:nvPr/>
          </p:nvSpPr>
          <p:spPr>
            <a:xfrm>
              <a:off x="152273" y="1607185"/>
              <a:ext cx="2735876" cy="2188701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gnetic Disk 13"/>
            <p:cNvSpPr>
              <a:spLocks noChangeAspect="1"/>
            </p:cNvSpPr>
            <p:nvPr/>
          </p:nvSpPr>
          <p:spPr>
            <a:xfrm>
              <a:off x="3203136" y="1607185"/>
              <a:ext cx="2735876" cy="2188701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Magnetic Disk 14"/>
            <p:cNvSpPr>
              <a:spLocks noChangeAspect="1"/>
            </p:cNvSpPr>
            <p:nvPr/>
          </p:nvSpPr>
          <p:spPr>
            <a:xfrm>
              <a:off x="1677705" y="2514523"/>
              <a:ext cx="2735876" cy="2188701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2912221" y="5371309"/>
            <a:ext cx="8162036" cy="111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PDS4 </a:t>
            </a:r>
            <a:r>
              <a:rPr lang="en-US" dirty="0" smtClean="0"/>
              <a:t>is the latest version of the PDS Standard. PDS4 is </a:t>
            </a:r>
            <a:r>
              <a:rPr lang="en-US" sz="3200" b="1" dirty="0" smtClean="0"/>
              <a:t>not</a:t>
            </a:r>
            <a:r>
              <a:rPr lang="en-US" sz="3200" dirty="0" smtClean="0"/>
              <a:t> </a:t>
            </a:r>
            <a:r>
              <a:rPr lang="en-US" dirty="0" smtClean="0"/>
              <a:t>a data format!</a:t>
            </a:r>
          </a:p>
          <a:p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912221" y="5371619"/>
            <a:ext cx="1589941" cy="692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PDS4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01035" y="5371309"/>
            <a:ext cx="1055289" cy="338554"/>
          </a:xfrm>
          <a:prstGeom prst="rect">
            <a:avLst/>
          </a:prstGeom>
          <a:noFill/>
          <a:scene3d>
            <a:camera prst="orthographicFront">
              <a:rot lat="1566000" lon="18858000" rev="20148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4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</a:rPr>
              <a:t> Edition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6" grpId="0" animBg="1"/>
      <p:bldP spid="17" grpId="0"/>
      <p:bldP spid="18" grpId="0" animBg="1"/>
      <p:bldP spid="20" grpId="0"/>
      <p:bldP spid="21" grpId="0"/>
      <p:bldP spid="22" grpId="0"/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Area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524000"/>
            <a:ext cx="11027230" cy="533400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&lt;Header&gt;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local_identifier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header_detector_dark_subtracted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local_identifier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&lt;offset unit="byte"&gt;910080&lt;/offset&gt;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object_length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unit="byte"&gt;2880&lt;/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object_length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parsing_standard_id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&gt;FITS 3.0&lt;/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parsing_standard_id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&lt;/Header&gt;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&lt;Array_3D_Spectrum&gt;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local_identifier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data_detector_dark_subtracted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local_identifier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&lt;offset unit="byte"&gt;912960&lt;/offset&gt;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&lt;axes&gt;3&lt;/axes&gt;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axis_index_order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&gt;Last Index Fastest&lt;/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axis_index_order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Element_Array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data_type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&gt;IEEE754MSBSingle&lt;/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data_type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Element_Array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&gt;Time&lt;/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&lt;elements&gt;22&lt;/elements&gt;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&gt;1&lt;/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&gt;Line&lt;/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&lt;elements&gt;50&lt;/elements&gt;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&gt;2&lt;/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&gt;Sample&lt;/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&lt;elements&gt;40&lt;/elements&gt;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&gt;3&lt;/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Axis_Array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&lt;/Array_3D_Spectrum&gt;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183730"/>
            <a:ext cx="6898142" cy="305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Data structure: Array (FITS)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2420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Build-A-Bundle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Archive Bundle </a:t>
            </a:r>
            <a:r>
              <a:rPr lang="en-US" dirty="0"/>
              <a:t>O</a:t>
            </a:r>
            <a:r>
              <a:rPr lang="en-US" dirty="0" smtClean="0"/>
              <a:t>rganization </a:t>
            </a:r>
            <a:r>
              <a:rPr lang="en-US" dirty="0"/>
              <a:t>D</a:t>
            </a:r>
            <a:r>
              <a:rPr lang="en-US" dirty="0" smtClean="0"/>
              <a:t>esign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Define Bundle and Collection Identifiers</a:t>
            </a:r>
          </a:p>
          <a:p>
            <a:pPr lvl="1"/>
            <a:r>
              <a:rPr lang="en-US" dirty="0"/>
              <a:t>Bundle and collection LID definition</a:t>
            </a:r>
          </a:p>
          <a:p>
            <a:pPr lvl="1"/>
            <a:r>
              <a:rPr lang="en-US" dirty="0"/>
              <a:t>Basic product LID formation </a:t>
            </a:r>
            <a:r>
              <a:rPr lang="en-US" dirty="0" smtClean="0"/>
              <a:t>rule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Generate Document and Document Collection Products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Generate Data and Data Collection Product Labels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Generate Bundle Readme and </a:t>
            </a:r>
            <a:r>
              <a:rPr lang="en-US" dirty="0"/>
              <a:t>L</a:t>
            </a:r>
            <a:r>
              <a:rPr lang="en-US" dirty="0" smtClean="0"/>
              <a:t>abel Files</a:t>
            </a:r>
          </a:p>
        </p:txBody>
      </p:sp>
    </p:spTree>
    <p:extLst>
      <p:ext uri="{BB962C8B-B14F-4D97-AF65-F5344CB8AC3E}">
        <p14:creationId xmlns:p14="http://schemas.microsoft.com/office/powerpoint/2010/main" val="26822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3362325" y="1066800"/>
            <a:ext cx="5467350" cy="2343150"/>
          </a:xfrm>
          <a:prstGeom prst="irregularSeal2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3757"/>
            <a:ext cx="10515600" cy="116923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800" cap="all" dirty="0" smtClean="0">
                <a:latin typeface="Arial Black" panose="020B0A04020102020204" pitchFamily="34" charset="0"/>
              </a:rPr>
              <a:t>Communication!</a:t>
            </a:r>
            <a:endParaRPr lang="en-US" cap="all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527006"/>
            <a:ext cx="10515600" cy="1387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Make certain to identify the PDS Discipline Node that will be curating your archive early in the process and communicate with them regularly!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7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 Discipline Node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3"/>
            <a:ext cx="10515600" cy="5333303"/>
          </a:xfrm>
        </p:spPr>
        <p:txBody>
          <a:bodyPr numCol="2">
            <a:normAutofit/>
          </a:bodyPr>
          <a:lstStyle/>
          <a:p>
            <a:r>
              <a:rPr lang="en-US" sz="1600" dirty="0" smtClean="0"/>
              <a:t>Atmospheres Node</a:t>
            </a:r>
          </a:p>
          <a:p>
            <a:pPr marL="457200" lvl="1" indent="0">
              <a:buNone/>
            </a:pPr>
            <a:r>
              <a:rPr lang="en-US" sz="1400" dirty="0" smtClean="0"/>
              <a:t>Lynn </a:t>
            </a:r>
            <a:r>
              <a:rPr lang="en-US" sz="1400" dirty="0" err="1" smtClean="0"/>
              <a:t>Neakrase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+1(575)646-1862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2"/>
              </a:rPr>
              <a:t>lneakras@nmsu.edu</a:t>
            </a:r>
            <a:endParaRPr lang="en-US" sz="1400" dirty="0" smtClean="0"/>
          </a:p>
          <a:p>
            <a:r>
              <a:rPr lang="en-US" sz="1600" dirty="0" smtClean="0"/>
              <a:t>Cartography </a:t>
            </a:r>
            <a:r>
              <a:rPr lang="en-US" sz="1600" dirty="0"/>
              <a:t>and Imaging Sciences</a:t>
            </a:r>
          </a:p>
          <a:p>
            <a:pPr marL="457200" lvl="1" indent="0">
              <a:buNone/>
            </a:pPr>
            <a:r>
              <a:rPr lang="en-US" sz="1400" dirty="0"/>
              <a:t>Lisa Gaddis</a:t>
            </a:r>
          </a:p>
          <a:p>
            <a:pPr marL="457200" lvl="1" indent="0">
              <a:buNone/>
            </a:pPr>
            <a:r>
              <a:rPr lang="en-US" sz="1400" dirty="0">
                <a:hlinkClick r:id="rId3"/>
              </a:rPr>
              <a:t>lgaddis@usgs.gov </a:t>
            </a:r>
            <a:endParaRPr lang="en-US" sz="1400" dirty="0" smtClean="0"/>
          </a:p>
          <a:p>
            <a:r>
              <a:rPr lang="en-US" sz="1600" dirty="0" smtClean="0"/>
              <a:t>Geosciences</a:t>
            </a:r>
          </a:p>
          <a:p>
            <a:pPr marL="457200" lvl="1" indent="0">
              <a:buNone/>
            </a:pPr>
            <a:r>
              <a:rPr lang="en-US" sz="1400" dirty="0" smtClean="0"/>
              <a:t>Ed Guinness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4"/>
              </a:rPr>
              <a:t>guinness@wunder.wustl.edu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Susie </a:t>
            </a:r>
            <a:r>
              <a:rPr lang="en-US" sz="1400" dirty="0" err="1" smtClean="0"/>
              <a:t>Slavney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 smtClean="0">
                <a:hlinkClick r:id="rId5"/>
              </a:rPr>
              <a:t>slavney@wunder.wustl.edu</a:t>
            </a:r>
            <a:endParaRPr lang="en-US" sz="1400" dirty="0" smtClean="0"/>
          </a:p>
          <a:p>
            <a:r>
              <a:rPr lang="en-US" sz="1600" dirty="0" smtClean="0"/>
              <a:t>NAIF (SPICE)</a:t>
            </a:r>
          </a:p>
          <a:p>
            <a:pPr marL="457200" lvl="1" indent="0">
              <a:buNone/>
            </a:pPr>
            <a:r>
              <a:rPr lang="en-US" sz="1400" dirty="0" smtClean="0"/>
              <a:t>Boris Semenov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6"/>
              </a:rPr>
              <a:t>boris.semenov@jpl.nasa.gov</a:t>
            </a:r>
            <a:endParaRPr lang="en-US" sz="1400" dirty="0" smtClean="0"/>
          </a:p>
          <a:p>
            <a:r>
              <a:rPr lang="en-US" sz="1600" dirty="0" smtClean="0"/>
              <a:t>Planetary Plasma Interactions</a:t>
            </a:r>
          </a:p>
          <a:p>
            <a:pPr marL="457200" lvl="1" indent="0">
              <a:buNone/>
            </a:pPr>
            <a:r>
              <a:rPr lang="en-US" sz="1400" dirty="0" smtClean="0"/>
              <a:t>Joe Mafi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7"/>
              </a:rPr>
              <a:t>jmafi@igpp.ucla.edu</a:t>
            </a:r>
            <a:endParaRPr lang="en-US" sz="1400" dirty="0" smtClean="0"/>
          </a:p>
          <a:p>
            <a:r>
              <a:rPr lang="en-US" sz="1600" dirty="0" smtClean="0"/>
              <a:t>Ring-Moon Systems</a:t>
            </a:r>
          </a:p>
          <a:p>
            <a:pPr marL="457200" lvl="1" indent="0">
              <a:buNone/>
            </a:pPr>
            <a:r>
              <a:rPr lang="en-US" sz="1400" dirty="0" smtClean="0"/>
              <a:t>Mitch Gordon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8"/>
              </a:rPr>
              <a:t>mgordon@seti.org</a:t>
            </a:r>
            <a:endParaRPr lang="en-US" sz="1400" dirty="0" smtClean="0"/>
          </a:p>
          <a:p>
            <a:r>
              <a:rPr lang="en-US" sz="1600" dirty="0" smtClean="0"/>
              <a:t>Small Bodies</a:t>
            </a:r>
          </a:p>
          <a:p>
            <a:pPr marL="457200" lvl="1" indent="0">
              <a:buNone/>
            </a:pPr>
            <a:r>
              <a:rPr lang="en-US" sz="1400" dirty="0" smtClean="0"/>
              <a:t>Anne </a:t>
            </a:r>
            <a:r>
              <a:rPr lang="en-US" sz="1400" dirty="0" err="1" smtClean="0"/>
              <a:t>Raugh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>
                <a:hlinkClick r:id="rId9"/>
              </a:rPr>
              <a:t>raugh@astro.umd.edu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Jesse Stone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10"/>
              </a:rPr>
              <a:t>jstone@psi.edu</a:t>
            </a:r>
            <a:endParaRPr lang="en-US" sz="1400" dirty="0" smtClean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International Agency Contacts</a:t>
            </a:r>
            <a:endParaRPr lang="en-US" sz="1600" b="1" dirty="0"/>
          </a:p>
          <a:p>
            <a:r>
              <a:rPr lang="en-US" sz="1600" dirty="0"/>
              <a:t>Data </a:t>
            </a:r>
            <a:r>
              <a:rPr lang="en-US" sz="1600" dirty="0" err="1"/>
              <a:t>ARchives</a:t>
            </a:r>
            <a:r>
              <a:rPr lang="en-US" sz="1600"/>
              <a:t> and Transmission </a:t>
            </a:r>
            <a:r>
              <a:rPr lang="en-US" sz="1600" smtClean="0"/>
              <a:t>System (JAXA)</a:t>
            </a:r>
          </a:p>
          <a:p>
            <a:pPr marL="457200" lvl="1" indent="0">
              <a:buNone/>
            </a:pPr>
            <a:endParaRPr lang="en-US" sz="1600" smtClean="0"/>
          </a:p>
          <a:p>
            <a:r>
              <a:rPr lang="en-US" sz="1600" dirty="0" smtClean="0"/>
              <a:t>Planetary Science Archive (ESA)</a:t>
            </a:r>
          </a:p>
          <a:p>
            <a:pPr marL="457200" lvl="1" indent="0">
              <a:buNone/>
            </a:pPr>
            <a:r>
              <a:rPr lang="en-US" sz="1400" dirty="0" smtClean="0"/>
              <a:t>Santa Martinez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11"/>
              </a:rPr>
              <a:t>Santa.Martinez@sciops.esa.int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4256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dirty="0"/>
              <a:t>Thank you for participating in our PDS4 </a:t>
            </a:r>
            <a:r>
              <a:rPr lang="en-US" dirty="0" smtClean="0"/>
              <a:t>training exercise.  </a:t>
            </a:r>
            <a:r>
              <a:rPr lang="en-US" dirty="0"/>
              <a:t>We would really appreciate your feedback on the quick survey below.  Your answers are anonymous and are helpful to the development and improvement of our future training sessions.  </a:t>
            </a: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hlinkClick r:id="rId2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bit.ly/LPSC18_PDStrainingsurvey</a:t>
            </a:r>
            <a:endParaRPr lang="en-US" dirty="0" smtClean="0"/>
          </a:p>
          <a:p>
            <a:pPr marL="0" indent="0">
              <a:lnSpc>
                <a:spcPct val="130000"/>
              </a:lnSpc>
              <a:buNone/>
            </a:pPr>
            <a:endParaRPr lang="en-US" dirty="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Thank you for your time! 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186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605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Backup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Basic Product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286613"/>
          <a:ext cx="10248900" cy="487680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906772"/>
                <a:gridCol w="834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Observational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Science</a:t>
                      </a:r>
                      <a:r>
                        <a:rPr lang="en-US" sz="2000" baseline="0" dirty="0" smtClean="0"/>
                        <a:t> data that can be described using one of the fundamental data structures (may not be strictly observational, e.g. calibration tables, etc.)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Browse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 resolution products, not suitable for science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Document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Products describing the </a:t>
                      </a:r>
                      <a:r>
                        <a:rPr lang="en-US" sz="2000" baseline="0" dirty="0" smtClean="0"/>
                        <a:t>science data (includes figures, tables, etc.)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 File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Plain ASCII text</a:t>
                      </a:r>
                      <a:r>
                        <a:rPr lang="en-US" sz="2000" baseline="0" dirty="0" smtClean="0"/>
                        <a:t> file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SPICE Kernel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NAIF SPICE products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Thumbnail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Lower</a:t>
                      </a:r>
                      <a:r>
                        <a:rPr lang="en-US" sz="2000" baseline="0" dirty="0" smtClean="0"/>
                        <a:t> resolution browse products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XML Schema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XML Schema or </a:t>
                      </a:r>
                      <a:r>
                        <a:rPr lang="en-US" sz="2000" dirty="0" err="1" smtClean="0"/>
                        <a:t>Schematron</a:t>
                      </a:r>
                      <a:r>
                        <a:rPr lang="en-US" sz="2000" dirty="0" smtClean="0"/>
                        <a:t> products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Context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Products describing physical</a:t>
                      </a:r>
                      <a:r>
                        <a:rPr lang="en-US" sz="2000" baseline="0" dirty="0" smtClean="0"/>
                        <a:t> or conceptual objects.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Ancillary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Supplementary data which cannot be associated with</a:t>
                      </a:r>
                      <a:r>
                        <a:rPr lang="en-US" sz="2000" baseline="0" dirty="0" smtClean="0"/>
                        <a:t> one of the other data types.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Products in the original format returned by the observing system, but which </a:t>
                      </a:r>
                      <a:r>
                        <a:rPr lang="en-US" sz="2000" baseline="0" dirty="0" smtClean="0"/>
                        <a:t> cannot be described using one of the 4 fundamental data structures.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7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Collection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PDS4 defines the following types of collections, loosely corresponding to the basic product types: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838201" y="2174240"/>
          <a:ext cx="10515600" cy="4246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86000"/>
                <a:gridCol w="22860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Collection 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Basic Product Type(s)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Observational, Native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Science</a:t>
                      </a:r>
                      <a:r>
                        <a:rPr lang="en-US" sz="1800" baseline="0" dirty="0" smtClean="0"/>
                        <a:t> and “native” formatted data products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Browse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Browse, Thumbnail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Quick-look</a:t>
                      </a:r>
                      <a:r>
                        <a:rPr lang="en-US" sz="1800" baseline="0" dirty="0" smtClean="0"/>
                        <a:t> products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Observational, Document,</a:t>
                      </a:r>
                      <a:r>
                        <a:rPr lang="en-US" baseline="0" dirty="0" smtClean="0"/>
                        <a:t>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Products associated with</a:t>
                      </a:r>
                      <a:r>
                        <a:rPr lang="en-US" sz="1800" baseline="0" dirty="0" smtClean="0"/>
                        <a:t> the calibration of basic products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Document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Document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Document products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Geometry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Observational,</a:t>
                      </a:r>
                      <a:r>
                        <a:rPr lang="en-US" sz="1800" baseline="0" dirty="0" smtClean="0"/>
                        <a:t> Document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Non-SPICE</a:t>
                      </a:r>
                      <a:r>
                        <a:rPr lang="en-US" sz="1800" baseline="0" dirty="0" smtClean="0"/>
                        <a:t> geometry products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Miscellaneous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Products not falling under</a:t>
                      </a:r>
                      <a:r>
                        <a:rPr lang="en-US" sz="1800" baseline="0" dirty="0" smtClean="0"/>
                        <a:t> any of the other categories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SPICE Kernel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Spice Kernel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SPICE kernels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XML Schema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XML Schema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Schema and </a:t>
                      </a:r>
                      <a:r>
                        <a:rPr lang="en-US" sz="1800" dirty="0" err="1" smtClean="0"/>
                        <a:t>Schematron</a:t>
                      </a:r>
                      <a:r>
                        <a:rPr lang="en-US" sz="1800" dirty="0" smtClean="0"/>
                        <a:t> products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Context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Context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Context products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1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Data Structures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9044" y="1229828"/>
            <a:ext cx="10566993" cy="887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PDS4 archive products must be describable using one of the following fundamental structures: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3165" y="2263697"/>
            <a:ext cx="9580635" cy="101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Array</a:t>
            </a:r>
            <a:r>
              <a:rPr lang="en-US" sz="4000" dirty="0" smtClean="0"/>
              <a:t> </a:t>
            </a:r>
            <a:r>
              <a:rPr lang="en-US" sz="2400" dirty="0" smtClean="0"/>
              <a:t>– homogenous binary structures of 1 to 16 dimensions in which all of the elements have the same data type.  </a:t>
            </a:r>
            <a:endParaRPr lang="en-US" sz="24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28148" y="2245974"/>
            <a:ext cx="1167810" cy="895794"/>
            <a:chOff x="610186" y="3758014"/>
            <a:chExt cx="1557080" cy="1194392"/>
          </a:xfrm>
        </p:grpSpPr>
        <p:sp>
          <p:nvSpPr>
            <p:cNvPr id="36" name="Cube 35"/>
            <p:cNvSpPr/>
            <p:nvPr/>
          </p:nvSpPr>
          <p:spPr>
            <a:xfrm>
              <a:off x="802164" y="436761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ube 36"/>
            <p:cNvSpPr/>
            <p:nvPr/>
          </p:nvSpPr>
          <p:spPr>
            <a:xfrm>
              <a:off x="1111985" y="436761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434506" y="436761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802164" y="406281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1111985" y="406281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1434506" y="406281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802164" y="375801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1112280" y="375801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1435096" y="375801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1757911" y="436761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757911" y="406281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1757911" y="375801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ube 66"/>
            <p:cNvSpPr/>
            <p:nvPr/>
          </p:nvSpPr>
          <p:spPr>
            <a:xfrm>
              <a:off x="715330" y="445267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ube 67"/>
            <p:cNvSpPr/>
            <p:nvPr/>
          </p:nvSpPr>
          <p:spPr>
            <a:xfrm>
              <a:off x="1025151" y="445267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ube 68"/>
            <p:cNvSpPr/>
            <p:nvPr/>
          </p:nvSpPr>
          <p:spPr>
            <a:xfrm>
              <a:off x="1347672" y="445267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ube 69"/>
            <p:cNvSpPr/>
            <p:nvPr/>
          </p:nvSpPr>
          <p:spPr>
            <a:xfrm>
              <a:off x="715330" y="414787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be 70"/>
            <p:cNvSpPr/>
            <p:nvPr/>
          </p:nvSpPr>
          <p:spPr>
            <a:xfrm>
              <a:off x="1025151" y="414787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1347672" y="414787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715330" y="3843073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ube 73"/>
            <p:cNvSpPr/>
            <p:nvPr/>
          </p:nvSpPr>
          <p:spPr>
            <a:xfrm>
              <a:off x="1025446" y="3843073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1348262" y="3843073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1671077" y="445267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1671077" y="414787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ube 77"/>
            <p:cNvSpPr/>
            <p:nvPr/>
          </p:nvSpPr>
          <p:spPr>
            <a:xfrm>
              <a:off x="1671077" y="3843073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610186" y="456254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920007" y="456254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ube 80"/>
            <p:cNvSpPr/>
            <p:nvPr/>
          </p:nvSpPr>
          <p:spPr>
            <a:xfrm>
              <a:off x="1242528" y="456254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610186" y="425774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920007" y="425774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1242528" y="425774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610186" y="395294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920302" y="395294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1243118" y="395294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1565933" y="4562546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1565933" y="4257745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1565933" y="3952944"/>
              <a:ext cx="409355" cy="3898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36998" y="3472932"/>
            <a:ext cx="1097319" cy="957140"/>
            <a:chOff x="344876" y="3758352"/>
            <a:chExt cx="1097319" cy="957140"/>
          </a:xfrm>
        </p:grpSpPr>
        <p:sp>
          <p:nvSpPr>
            <p:cNvPr id="91" name="Cube 90"/>
            <p:cNvSpPr>
              <a:spLocks noChangeAspect="1"/>
            </p:cNvSpPr>
            <p:nvPr/>
          </p:nvSpPr>
          <p:spPr>
            <a:xfrm>
              <a:off x="344878" y="4424321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>
              <a:spLocks noChangeAspect="1"/>
            </p:cNvSpPr>
            <p:nvPr/>
          </p:nvSpPr>
          <p:spPr>
            <a:xfrm>
              <a:off x="344877" y="4195720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>
              <a:spLocks noChangeAspect="1"/>
            </p:cNvSpPr>
            <p:nvPr/>
          </p:nvSpPr>
          <p:spPr>
            <a:xfrm>
              <a:off x="344876" y="3967730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>
              <a:spLocks noChangeAspect="1"/>
            </p:cNvSpPr>
            <p:nvPr/>
          </p:nvSpPr>
          <p:spPr>
            <a:xfrm>
              <a:off x="344876" y="3758352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be 47"/>
            <p:cNvSpPr>
              <a:spLocks noChangeAspect="1"/>
            </p:cNvSpPr>
            <p:nvPr/>
          </p:nvSpPr>
          <p:spPr>
            <a:xfrm>
              <a:off x="587559" y="4424321"/>
              <a:ext cx="458830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ube 48"/>
            <p:cNvSpPr>
              <a:spLocks noChangeAspect="1"/>
            </p:cNvSpPr>
            <p:nvPr/>
          </p:nvSpPr>
          <p:spPr>
            <a:xfrm>
              <a:off x="587558" y="4195720"/>
              <a:ext cx="458830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ube 49"/>
            <p:cNvSpPr>
              <a:spLocks noChangeAspect="1"/>
            </p:cNvSpPr>
            <p:nvPr/>
          </p:nvSpPr>
          <p:spPr>
            <a:xfrm>
              <a:off x="587557" y="3967730"/>
              <a:ext cx="458830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>
              <a:spLocks noChangeAspect="1"/>
            </p:cNvSpPr>
            <p:nvPr/>
          </p:nvSpPr>
          <p:spPr>
            <a:xfrm>
              <a:off x="587557" y="3758352"/>
              <a:ext cx="458830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>
              <a:spLocks noChangeAspect="1"/>
            </p:cNvSpPr>
            <p:nvPr/>
          </p:nvSpPr>
          <p:spPr>
            <a:xfrm>
              <a:off x="983365" y="4424321"/>
              <a:ext cx="458830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>
              <a:spLocks noChangeAspect="1"/>
            </p:cNvSpPr>
            <p:nvPr/>
          </p:nvSpPr>
          <p:spPr>
            <a:xfrm>
              <a:off x="983364" y="4195720"/>
              <a:ext cx="458830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>
              <a:spLocks noChangeAspect="1"/>
            </p:cNvSpPr>
            <p:nvPr/>
          </p:nvSpPr>
          <p:spPr>
            <a:xfrm>
              <a:off x="983363" y="3967730"/>
              <a:ext cx="458830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>
              <a:spLocks noChangeAspect="1"/>
            </p:cNvSpPr>
            <p:nvPr/>
          </p:nvSpPr>
          <p:spPr>
            <a:xfrm>
              <a:off x="983363" y="3758352"/>
              <a:ext cx="458830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>
          <a:xfrm>
            <a:off x="1773164" y="3428138"/>
            <a:ext cx="9580635" cy="101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Table </a:t>
            </a:r>
            <a:r>
              <a:rPr lang="en-US" sz="2400" dirty="0" smtClean="0"/>
              <a:t>– ASCII or binary data with a repeating record structure made up of fixed-width fields.  </a:t>
            </a:r>
            <a:endParaRPr lang="en-US" sz="2400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773163" y="4417780"/>
            <a:ext cx="9580635" cy="133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err="1" smtClean="0"/>
              <a:t>Parsable</a:t>
            </a:r>
            <a:r>
              <a:rPr lang="en-US" sz="4000" b="1" dirty="0" smtClean="0"/>
              <a:t> Byte Stream </a:t>
            </a:r>
            <a:r>
              <a:rPr lang="en-US" sz="2400" dirty="0" smtClean="0"/>
              <a:t>– ASCII data with a repeating record structure made up of variable width fields separated by a field delimiter (e.g. CSV).  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2603" y="4608830"/>
            <a:ext cx="1097317" cy="957140"/>
            <a:chOff x="432603" y="4608830"/>
            <a:chExt cx="1097317" cy="957140"/>
          </a:xfrm>
        </p:grpSpPr>
        <p:sp>
          <p:nvSpPr>
            <p:cNvPr id="62" name="Cube 61"/>
            <p:cNvSpPr>
              <a:spLocks noChangeAspect="1"/>
            </p:cNvSpPr>
            <p:nvPr/>
          </p:nvSpPr>
          <p:spPr>
            <a:xfrm>
              <a:off x="432605" y="5274799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>
              <a:spLocks noChangeAspect="1"/>
            </p:cNvSpPr>
            <p:nvPr/>
          </p:nvSpPr>
          <p:spPr>
            <a:xfrm>
              <a:off x="432604" y="5046198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ube 63"/>
            <p:cNvSpPr>
              <a:spLocks noChangeAspect="1"/>
            </p:cNvSpPr>
            <p:nvPr/>
          </p:nvSpPr>
          <p:spPr>
            <a:xfrm>
              <a:off x="432603" y="4818208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>
              <a:spLocks noChangeAspect="1"/>
            </p:cNvSpPr>
            <p:nvPr/>
          </p:nvSpPr>
          <p:spPr>
            <a:xfrm>
              <a:off x="432603" y="4608830"/>
              <a:ext cx="305731" cy="2911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>
              <a:spLocks/>
            </p:cNvSpPr>
            <p:nvPr/>
          </p:nvSpPr>
          <p:spPr>
            <a:xfrm>
              <a:off x="675286" y="5274799"/>
              <a:ext cx="301752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>
              <a:spLocks/>
            </p:cNvSpPr>
            <p:nvPr/>
          </p:nvSpPr>
          <p:spPr>
            <a:xfrm>
              <a:off x="675285" y="5046198"/>
              <a:ext cx="301752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>
              <a:spLocks noChangeAspect="1"/>
            </p:cNvSpPr>
            <p:nvPr/>
          </p:nvSpPr>
          <p:spPr>
            <a:xfrm>
              <a:off x="922237" y="5274799"/>
              <a:ext cx="458830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>
              <a:spLocks/>
            </p:cNvSpPr>
            <p:nvPr/>
          </p:nvSpPr>
          <p:spPr>
            <a:xfrm>
              <a:off x="922236" y="5046198"/>
              <a:ext cx="301752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>
              <a:spLocks noChangeAspect="1"/>
            </p:cNvSpPr>
            <p:nvPr/>
          </p:nvSpPr>
          <p:spPr>
            <a:xfrm>
              <a:off x="675284" y="4818208"/>
              <a:ext cx="458830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>
              <a:spLocks/>
            </p:cNvSpPr>
            <p:nvPr/>
          </p:nvSpPr>
          <p:spPr>
            <a:xfrm>
              <a:off x="675284" y="4608830"/>
              <a:ext cx="301752" cy="291171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>
              <a:spLocks noChangeAspect="1"/>
            </p:cNvSpPr>
            <p:nvPr/>
          </p:nvSpPr>
          <p:spPr>
            <a:xfrm>
              <a:off x="1071090" y="4818208"/>
              <a:ext cx="458830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>
              <a:spLocks noChangeAspect="1"/>
            </p:cNvSpPr>
            <p:nvPr/>
          </p:nvSpPr>
          <p:spPr>
            <a:xfrm>
              <a:off x="922242" y="4608830"/>
              <a:ext cx="458830" cy="291171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Content Placeholder 2"/>
          <p:cNvSpPr txBox="1">
            <a:spLocks/>
          </p:cNvSpPr>
          <p:nvPr/>
        </p:nvSpPr>
        <p:spPr>
          <a:xfrm>
            <a:off x="1773163" y="5757020"/>
            <a:ext cx="9580635" cy="989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Encoded Byte Stream </a:t>
            </a:r>
            <a:r>
              <a:rPr lang="en-US" sz="2400" dirty="0" smtClean="0"/>
              <a:t>– Files formatted according some established standard (e.g. PDF).  </a:t>
            </a:r>
            <a:endParaRPr lang="en-US" sz="2400" dirty="0"/>
          </a:p>
        </p:txBody>
      </p:sp>
      <p:sp>
        <p:nvSpPr>
          <p:cNvPr id="105" name="Cube 104"/>
          <p:cNvSpPr>
            <a:spLocks noChangeAspect="1"/>
          </p:cNvSpPr>
          <p:nvPr/>
        </p:nvSpPr>
        <p:spPr>
          <a:xfrm>
            <a:off x="436998" y="5789521"/>
            <a:ext cx="960125" cy="914400"/>
          </a:xfrm>
          <a:prstGeom prst="cub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3" grpId="0" build="p"/>
      <p:bldP spid="59" grpId="0" build="p"/>
      <p:bldP spid="60" grpId="0" build="p"/>
      <p:bldP spid="100" grpId="0" build="p"/>
      <p:bldP spid="10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LID Bundle Identifier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79525"/>
            <a:ext cx="10515600" cy="702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urn:nasa:pds:</a:t>
            </a:r>
            <a:r>
              <a:rPr lang="en-US" sz="3600" b="1" i="1" dirty="0" err="1" smtClean="0"/>
              <a:t>bundle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collection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product</a:t>
            </a:r>
            <a:endParaRPr lang="en-US" sz="3600" b="1" i="1" dirty="0" smtClean="0">
              <a:solidFill>
                <a:schemeClr val="bg2">
                  <a:lumMod val="25000"/>
                  <a:alpha val="5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981975"/>
            <a:ext cx="10515600" cy="474155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Must be unique within PDS</a:t>
            </a:r>
          </a:p>
          <a:p>
            <a:r>
              <a:rPr lang="en-US" dirty="0" smtClean="0"/>
              <a:t>Bundle identifiers typically take the form:</a:t>
            </a:r>
          </a:p>
          <a:p>
            <a:endParaRPr lang="en-US" sz="12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4000" dirty="0"/>
              <a:t>	</a:t>
            </a:r>
            <a:r>
              <a:rPr lang="en-US" sz="4000" i="1" dirty="0"/>
              <a:t>mission-instrument[-description</a:t>
            </a:r>
            <a:r>
              <a:rPr lang="en-US" sz="4000" i="1" dirty="0" smtClean="0"/>
              <a:t>]</a:t>
            </a:r>
            <a:endParaRPr lang="en-US" sz="1200" dirty="0" smtClean="0"/>
          </a:p>
          <a:p>
            <a:pPr lvl="1"/>
            <a:r>
              <a:rPr lang="en-US" i="1" dirty="0" smtClean="0"/>
              <a:t>mission</a:t>
            </a:r>
            <a:r>
              <a:rPr lang="en-US" dirty="0" smtClean="0"/>
              <a:t> = The mission ID</a:t>
            </a:r>
          </a:p>
          <a:p>
            <a:pPr lvl="1"/>
            <a:r>
              <a:rPr lang="en-US" i="1" dirty="0" smtClean="0"/>
              <a:t>instrument </a:t>
            </a:r>
            <a:r>
              <a:rPr lang="en-US" dirty="0" smtClean="0"/>
              <a:t>= The instrument ID</a:t>
            </a:r>
          </a:p>
          <a:p>
            <a:pPr lvl="1"/>
            <a:r>
              <a:rPr lang="en-US" i="1" dirty="0" smtClean="0"/>
              <a:t>description</a:t>
            </a:r>
            <a:r>
              <a:rPr lang="en-US" dirty="0" smtClean="0"/>
              <a:t> = A description (optional) to help to distinguish the bundle from others from the same mission and instrument</a:t>
            </a:r>
          </a:p>
          <a:p>
            <a:pPr lvl="1"/>
            <a:endParaRPr lang="en-US" sz="1200" dirty="0" smtClean="0"/>
          </a:p>
          <a:p>
            <a:r>
              <a:rPr lang="en-US" sz="3000" dirty="0" smtClean="0"/>
              <a:t>Examples: </a:t>
            </a:r>
            <a:r>
              <a:rPr lang="en-US" sz="3000" dirty="0" err="1" smtClean="0"/>
              <a:t>ladee_nms</a:t>
            </a:r>
            <a:r>
              <a:rPr lang="en-US" sz="3000" dirty="0" smtClean="0"/>
              <a:t>, maven-</a:t>
            </a:r>
            <a:r>
              <a:rPr lang="en-US" sz="3000" dirty="0" err="1" smtClean="0"/>
              <a:t>swea</a:t>
            </a:r>
            <a:r>
              <a:rPr lang="en-US" sz="3000" dirty="0" smtClean="0"/>
              <a:t>-calibrated</a:t>
            </a:r>
          </a:p>
        </p:txBody>
      </p:sp>
    </p:spTree>
    <p:extLst>
      <p:ext uri="{BB962C8B-B14F-4D97-AF65-F5344CB8AC3E}">
        <p14:creationId xmlns:p14="http://schemas.microsoft.com/office/powerpoint/2010/main" val="39431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LID Collection Identifier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79525"/>
            <a:ext cx="10515600" cy="702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urn:nasa:pds: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bundle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/>
              <a:t>collection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product</a:t>
            </a:r>
            <a:endParaRPr lang="en-US" sz="3600" b="1" i="1" dirty="0" smtClean="0">
              <a:solidFill>
                <a:schemeClr val="bg2">
                  <a:lumMod val="25000"/>
                  <a:alpha val="5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981975"/>
            <a:ext cx="10515600" cy="474155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Must be unique within the bundle</a:t>
            </a:r>
          </a:p>
          <a:p>
            <a:r>
              <a:rPr lang="en-US" dirty="0" smtClean="0"/>
              <a:t>Starts with the </a:t>
            </a:r>
            <a:r>
              <a:rPr lang="en-US" dirty="0" err="1" smtClean="0"/>
              <a:t>collection_type</a:t>
            </a:r>
            <a:r>
              <a:rPr lang="en-US" dirty="0" smtClean="0"/>
              <a:t> value (lowercase)</a:t>
            </a:r>
          </a:p>
          <a:p>
            <a:r>
              <a:rPr lang="en-US" dirty="0" smtClean="0"/>
              <a:t>Collection identifiers typically take the form:</a:t>
            </a:r>
          </a:p>
          <a:p>
            <a:endParaRPr lang="en-US" sz="1300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4000" dirty="0"/>
              <a:t>	</a:t>
            </a:r>
            <a:r>
              <a:rPr lang="en-US" sz="4000" i="1" dirty="0" err="1" smtClean="0"/>
              <a:t>collection_type</a:t>
            </a:r>
            <a:r>
              <a:rPr lang="en-US" sz="4000" i="1" dirty="0" smtClean="0"/>
              <a:t>[-</a:t>
            </a:r>
            <a:r>
              <a:rPr lang="en-US" sz="4000" i="1" dirty="0"/>
              <a:t>description</a:t>
            </a:r>
            <a:r>
              <a:rPr lang="en-US" sz="4000" i="1" dirty="0" smtClean="0"/>
              <a:t>]</a:t>
            </a:r>
            <a:endParaRPr lang="en-US" sz="1200" dirty="0" smtClean="0"/>
          </a:p>
          <a:p>
            <a:pPr lvl="1"/>
            <a:r>
              <a:rPr lang="en-US" i="1" dirty="0" err="1"/>
              <a:t>c</a:t>
            </a:r>
            <a:r>
              <a:rPr lang="en-US" i="1" dirty="0" err="1" smtClean="0"/>
              <a:t>ollection_type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collection_type</a:t>
            </a:r>
            <a:r>
              <a:rPr lang="en-US" dirty="0" smtClean="0"/>
              <a:t> value (i.e. data, document, etc.)</a:t>
            </a:r>
          </a:p>
          <a:p>
            <a:pPr lvl="1"/>
            <a:r>
              <a:rPr lang="en-US" i="1" dirty="0" smtClean="0"/>
              <a:t>description </a:t>
            </a:r>
            <a:r>
              <a:rPr lang="en-US" dirty="0" smtClean="0"/>
              <a:t>= A description (optional) to help to distinguish the collection from others of the same type within the bundle (e.g. data type, mission phase, etc.)</a:t>
            </a:r>
          </a:p>
          <a:p>
            <a:pPr lvl="1"/>
            <a:endParaRPr lang="en-US" sz="1200" dirty="0" smtClean="0"/>
          </a:p>
          <a:p>
            <a:r>
              <a:rPr lang="en-US" sz="3000" dirty="0" smtClean="0"/>
              <a:t>Examples: data, </a:t>
            </a:r>
            <a:r>
              <a:rPr lang="en-US" sz="3000" dirty="0" err="1" smtClean="0"/>
              <a:t>data_calibrated</a:t>
            </a:r>
            <a:r>
              <a:rPr lang="en-US" sz="3000" dirty="0" smtClean="0"/>
              <a:t>, data-svy-3d</a:t>
            </a:r>
          </a:p>
        </p:txBody>
      </p:sp>
    </p:spTree>
    <p:extLst>
      <p:ext uri="{BB962C8B-B14F-4D97-AF65-F5344CB8AC3E}">
        <p14:creationId xmlns:p14="http://schemas.microsoft.com/office/powerpoint/2010/main" val="4750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LID Product Identifier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79525"/>
            <a:ext cx="10515600" cy="702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urn:nasa:pds: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bundle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collection</a:t>
            </a:r>
            <a:r>
              <a:rPr lang="en-US" sz="3600" b="1" dirty="0" err="1" smtClean="0">
                <a:solidFill>
                  <a:schemeClr val="bg2">
                    <a:lumMod val="25000"/>
                    <a:alpha val="50000"/>
                  </a:schemeClr>
                </a:solidFill>
              </a:rPr>
              <a:t>:</a:t>
            </a:r>
            <a:r>
              <a:rPr lang="en-US" sz="3600" b="1" i="1" dirty="0" err="1" smtClean="0"/>
              <a:t>product</a:t>
            </a:r>
            <a:endParaRPr lang="en-US" sz="3600" b="1" i="1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981975"/>
            <a:ext cx="10515600" cy="474155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Must be unique within the collection</a:t>
            </a:r>
          </a:p>
          <a:p>
            <a:r>
              <a:rPr lang="en-US" dirty="0" smtClean="0"/>
              <a:t>Typically consists of the base file name of the labeled file</a:t>
            </a:r>
            <a:endParaRPr lang="en-US" sz="2400" dirty="0" smtClean="0"/>
          </a:p>
          <a:p>
            <a:r>
              <a:rPr lang="en-US" dirty="0" smtClean="0"/>
              <a:t>Examples</a:t>
            </a:r>
            <a:r>
              <a:rPr lang="en-US" dirty="0"/>
              <a:t>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nms_cal_hk</a:t>
            </a:r>
            <a:r>
              <a:rPr lang="en-US" dirty="0"/>
              <a:t>__36127_20131203_104228,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mvn_swe_l2_svy3d_20161208</a:t>
            </a:r>
          </a:p>
          <a:p>
            <a:r>
              <a:rPr lang="en-US" dirty="0" smtClean="0"/>
              <a:t>Design notes:</a:t>
            </a:r>
          </a:p>
          <a:p>
            <a:pPr lvl="1"/>
            <a:r>
              <a:rPr lang="en-US" dirty="0" smtClean="0"/>
              <a:t>Uppercase characters must be converted to lowercase.</a:t>
            </a:r>
          </a:p>
          <a:p>
            <a:pPr lvl="1"/>
            <a:r>
              <a:rPr lang="en-US" dirty="0" smtClean="0"/>
              <a:t>File version numbers, and other variable portions of the file name should be omitted from the product identifier.</a:t>
            </a:r>
          </a:p>
        </p:txBody>
      </p:sp>
    </p:spTree>
    <p:extLst>
      <p:ext uri="{BB962C8B-B14F-4D97-AF65-F5344CB8AC3E}">
        <p14:creationId xmlns:p14="http://schemas.microsoft.com/office/powerpoint/2010/main" val="13667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Archive Generation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10515600" cy="5405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Product planning and design should go from top down: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26826"/>
            <a:ext cx="10515600" cy="54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generation should go from bottom up: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1837488"/>
            <a:ext cx="13716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16412" y="1837488"/>
            <a:ext cx="1371600" cy="1828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94624" y="1837488"/>
            <a:ext cx="13716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4506" y="2545700"/>
            <a:ext cx="457200" cy="41237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262718" y="2545700"/>
            <a:ext cx="457200" cy="41237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94624" y="4467412"/>
            <a:ext cx="13716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16412" y="4467412"/>
            <a:ext cx="1371600" cy="1828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8200" y="4467412"/>
            <a:ext cx="13716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284506" y="5175624"/>
            <a:ext cx="457200" cy="41237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62718" y="5175624"/>
            <a:ext cx="457200" cy="41237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93224" y="1837488"/>
            <a:ext cx="5212975" cy="1820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Collections inherit the bundle ID from the LID of their parent bundle; basic products inherit the bundle and collections IDs from their parent bundle and collection.</a:t>
            </a:r>
            <a:endParaRPr lang="en-US" sz="24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93224" y="4471756"/>
            <a:ext cx="5212975" cy="2093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LIDs need to be harvested for collection and bundle inventories, and other basic product metadata should to be summarized in collection and bundle labels.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10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8198" y="1279524"/>
            <a:ext cx="2834640" cy="36140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PDS4 Label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199" y="3592286"/>
            <a:ext cx="10738623" cy="295813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&lt;</a:t>
            </a:r>
            <a:r>
              <a:rPr lang="en-US" sz="2000" dirty="0" err="1">
                <a:latin typeface="Consolas" panose="020B0609020204030204" pitchFamily="49" charset="0"/>
              </a:rPr>
              <a:t>Citation_Information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author_list</a:t>
            </a:r>
            <a:r>
              <a:rPr lang="en-US" sz="2000" dirty="0">
                <a:latin typeface="Consolas" panose="020B0609020204030204" pitchFamily="49" charset="0"/>
              </a:rPr>
              <a:t>&gt;Mitchell, D. L.&lt;/</a:t>
            </a:r>
            <a:r>
              <a:rPr lang="en-US" sz="2000" dirty="0" err="1">
                <a:latin typeface="Consolas" panose="020B0609020204030204" pitchFamily="49" charset="0"/>
              </a:rPr>
              <a:t>author_list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&lt;</a:t>
            </a:r>
            <a:r>
              <a:rPr lang="en-US" sz="2000" dirty="0" err="1" smtClean="0">
                <a:latin typeface="Consolas" panose="020B0609020204030204" pitchFamily="49" charset="0"/>
              </a:rPr>
              <a:t>publication_year</a:t>
            </a:r>
            <a:r>
              <a:rPr lang="en-US" sz="2000" dirty="0" smtClean="0">
                <a:latin typeface="Consolas" panose="020B0609020204030204" pitchFamily="49" charset="0"/>
              </a:rPr>
              <a:t>&gt;2017&lt;/</a:t>
            </a:r>
            <a:r>
              <a:rPr lang="en-US" sz="2000" dirty="0" err="1" smtClean="0">
                <a:latin typeface="Consolas" panose="020B0609020204030204" pitchFamily="49" charset="0"/>
              </a:rPr>
              <a:t>publication_year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&lt;keyword&gt;Electrons&lt;/keyword&gt;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&lt;description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latin typeface="Consolas" panose="020B0609020204030204" pitchFamily="49" charset="0"/>
              </a:rPr>
              <a:t>MAVEN SWEA electron energy/angle (3D) distributions in units of differential energy flux (eV/cm**2 sec </a:t>
            </a:r>
            <a:r>
              <a:rPr lang="en-US" sz="2000" dirty="0" err="1">
                <a:latin typeface="Consolas" panose="020B0609020204030204" pitchFamily="49" charset="0"/>
              </a:rPr>
              <a:t>ster</a:t>
            </a:r>
            <a:r>
              <a:rPr lang="en-US" sz="2000" dirty="0">
                <a:latin typeface="Consolas" panose="020B0609020204030204" pitchFamily="49" charset="0"/>
              </a:rPr>
              <a:t> eV) at the MAVEN survey telemetry rate for </a:t>
            </a:r>
            <a:r>
              <a:rPr lang="en-US" sz="2000" dirty="0" smtClean="0">
                <a:latin typeface="Consolas" panose="020B0609020204030204" pitchFamily="49" charset="0"/>
              </a:rPr>
              <a:t>2017-02-08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&lt;/description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Citation_Information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198" y="1679483"/>
            <a:ext cx="7012259" cy="5029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Citation_Information</a:t>
            </a:r>
            <a:r>
              <a:rPr lang="en-US" sz="2400" dirty="0" smtClean="0"/>
              <a:t> (required for bundle and collection products, optional for basic products)</a:t>
            </a:r>
          </a:p>
          <a:p>
            <a:pPr lvl="1"/>
            <a:r>
              <a:rPr lang="en-US" sz="2000" dirty="0" smtClean="0"/>
              <a:t>Provides information required to enable PDS archive products to be cited in scientific publications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escription element provides a terse product description, rather than a full citation description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15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8198" y="1279524"/>
            <a:ext cx="2834640" cy="36140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PDS4 Label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7783" y="1279524"/>
            <a:ext cx="384048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Declaration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27783" y="1756990"/>
            <a:ext cx="3840480" cy="47548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(Root) Tag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19223" y="2209289"/>
            <a:ext cx="3657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19223" y="3393722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19223" y="5076787"/>
            <a:ext cx="36576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19223" y="4578154"/>
            <a:ext cx="3657600" cy="457200"/>
          </a:xfrm>
          <a:prstGeom prst="rect">
            <a:avLst/>
          </a:prstGeom>
          <a:gradFill>
            <a:gsLst>
              <a:gs pos="0">
                <a:srgbClr val="EC5A5A"/>
              </a:gs>
              <a:gs pos="50000">
                <a:srgbClr val="E73535"/>
              </a:gs>
              <a:gs pos="100000">
                <a:srgbClr val="E4202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List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1640930"/>
            <a:ext cx="7012259" cy="467648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Modification_History</a:t>
            </a:r>
            <a:r>
              <a:rPr lang="en-US" sz="2400" dirty="0" smtClean="0"/>
              <a:t> (optional)</a:t>
            </a:r>
          </a:p>
          <a:p>
            <a:pPr lvl="1"/>
            <a:r>
              <a:rPr lang="en-US" sz="2000" dirty="0" smtClean="0"/>
              <a:t>Provides a description of past versions a product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38199" y="3477878"/>
            <a:ext cx="10738623" cy="293970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&lt;</a:t>
            </a:r>
            <a:r>
              <a:rPr lang="en-US" sz="2000" dirty="0" err="1">
                <a:latin typeface="Consolas" panose="020B0609020204030204" pitchFamily="49" charset="0"/>
              </a:rPr>
              <a:t>Modification_History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Modification_Detail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modification_date</a:t>
            </a:r>
            <a:r>
              <a:rPr lang="en-US" sz="2000" dirty="0">
                <a:latin typeface="Consolas" panose="020B0609020204030204" pitchFamily="49" charset="0"/>
              </a:rPr>
              <a:t>&gt;2017-09-08&lt;/</a:t>
            </a:r>
            <a:r>
              <a:rPr lang="en-US" sz="2000" dirty="0" err="1">
                <a:latin typeface="Consolas" panose="020B0609020204030204" pitchFamily="49" charset="0"/>
              </a:rPr>
              <a:t>modification_date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version_id</a:t>
            </a:r>
            <a:r>
              <a:rPr lang="en-US" sz="2000" dirty="0">
                <a:latin typeface="Consolas" panose="020B0609020204030204" pitchFamily="49" charset="0"/>
              </a:rPr>
              <a:t>&gt;3.6&lt;/</a:t>
            </a:r>
            <a:r>
              <a:rPr lang="en-US" sz="2000" dirty="0" err="1">
                <a:latin typeface="Consolas" panose="020B0609020204030204" pitchFamily="49" charset="0"/>
              </a:rPr>
              <a:t>version_id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&lt;description&gt;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   MAVEN Release 10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&lt;/description&gt;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&lt;/</a:t>
            </a:r>
            <a:r>
              <a:rPr lang="en-US" sz="2000" dirty="0" err="1">
                <a:latin typeface="Consolas" panose="020B0609020204030204" pitchFamily="49" charset="0"/>
              </a:rPr>
              <a:t>Modification_Detail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</a:rPr>
              <a:t>Modification_History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342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7034561" cy="5029200"/>
          </a:xfrm>
        </p:spPr>
        <p:txBody>
          <a:bodyPr/>
          <a:lstStyle/>
          <a:p>
            <a:r>
              <a:rPr lang="en-US" dirty="0" err="1" smtClean="0"/>
              <a:t>Time_Coordinates</a:t>
            </a:r>
            <a:r>
              <a:rPr lang="en-US" dirty="0"/>
              <a:t> </a:t>
            </a:r>
            <a:r>
              <a:rPr lang="en-US" dirty="0" smtClean="0"/>
              <a:t>(required for </a:t>
            </a:r>
            <a:r>
              <a:rPr lang="en-US" dirty="0" err="1" smtClean="0"/>
              <a:t>Observation_Area</a:t>
            </a:r>
            <a:r>
              <a:rPr lang="en-US" dirty="0" smtClean="0"/>
              <a:t>, optional for </a:t>
            </a:r>
            <a:r>
              <a:rPr lang="en-US" dirty="0" err="1" smtClean="0"/>
              <a:t>Context_Area</a:t>
            </a:r>
            <a:r>
              <a:rPr lang="en-US" dirty="0" smtClean="0"/>
              <a:t>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934091" y="1280780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9" y="3256156"/>
            <a:ext cx="10738623" cy="316142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&lt;</a:t>
            </a:r>
            <a:r>
              <a:rPr lang="en-US" sz="2000" dirty="0" err="1">
                <a:latin typeface="Consolas" panose="020B0609020204030204" pitchFamily="49" charset="0"/>
              </a:rPr>
              <a:t>Time_Coordinates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start_date_time</a:t>
            </a:r>
            <a:r>
              <a:rPr lang="en-US" sz="2000" dirty="0">
                <a:latin typeface="Consolas" panose="020B0609020204030204" pitchFamily="49" charset="0"/>
              </a:rPr>
              <a:t>&gt;2017-02-08T00:00:10.520Z&lt;/</a:t>
            </a:r>
            <a:r>
              <a:rPr lang="en-US" sz="2000" dirty="0" err="1">
                <a:latin typeface="Consolas" panose="020B0609020204030204" pitchFamily="49" charset="0"/>
              </a:rPr>
              <a:t>start_date_time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stop_date_time</a:t>
            </a:r>
            <a:r>
              <a:rPr lang="en-US" sz="2000" dirty="0">
                <a:latin typeface="Consolas" panose="020B0609020204030204" pitchFamily="49" charset="0"/>
              </a:rPr>
              <a:t>&gt;2017-02-08T23:59:54.991Z&lt;/</a:t>
            </a:r>
            <a:r>
              <a:rPr lang="en-US" sz="2000" dirty="0" err="1">
                <a:latin typeface="Consolas" panose="020B0609020204030204" pitchFamily="49" charset="0"/>
              </a:rPr>
              <a:t>stop_date_time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</a:rPr>
              <a:t>Time_Coordinates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3882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3"/>
            <a:ext cx="7034561" cy="1700313"/>
          </a:xfrm>
        </p:spPr>
        <p:txBody>
          <a:bodyPr>
            <a:normAutofit/>
          </a:bodyPr>
          <a:lstStyle/>
          <a:p>
            <a:r>
              <a:rPr lang="en-US" dirty="0" err="1" smtClean="0"/>
              <a:t>Primary_Result_Summary</a:t>
            </a:r>
            <a:r>
              <a:rPr lang="en-US" dirty="0" smtClean="0"/>
              <a:t> (optional) – provides information on the  scientific content of the product to enhance data discovery. Parameters include: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934091" y="1280780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1" y="2988526"/>
            <a:ext cx="10753490" cy="3479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p</a:t>
            </a:r>
            <a:r>
              <a:rPr lang="en-US" dirty="0" smtClean="0"/>
              <a:t>urpose: Science, Calibration, Engineering, etc.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rocessing_level</a:t>
            </a:r>
            <a:r>
              <a:rPr lang="en-US" dirty="0" smtClean="0"/>
              <a:t>: Raw, Calibrated, Derived, etc.</a:t>
            </a:r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avelength_range</a:t>
            </a:r>
            <a:r>
              <a:rPr lang="en-US" dirty="0" smtClean="0"/>
              <a:t>: Infrared, Near Infrared, Visible, Ultraviolet, etc.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omain: Atmosphere, Ionosphere, Magnetosphere, Surface, Interior, etc.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iscipline_name</a:t>
            </a:r>
            <a:r>
              <a:rPr lang="en-US" dirty="0" smtClean="0"/>
              <a:t>: Atmospheres, Fields, Imaging, Particles, Small Bodies, etc.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acet1: 2D, Color, Grayscale, Ions, Neutrals, Spectral Cube, etc.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acet2: Background, Waves, Cosmic Ray, Energetic, Solar Energetic, etc.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8712" y="1677453"/>
            <a:ext cx="790601" cy="685800"/>
            <a:chOff x="328383" y="2937288"/>
            <a:chExt cx="790601" cy="685800"/>
          </a:xfrm>
        </p:grpSpPr>
        <p:sp>
          <p:nvSpPr>
            <p:cNvPr id="8" name="TextBox 7"/>
            <p:cNvSpPr txBox="1"/>
            <p:nvPr/>
          </p:nvSpPr>
          <p:spPr>
            <a:xfrm rot="19800000">
              <a:off x="328383" y="3018463"/>
              <a:ext cx="790601" cy="584775"/>
            </a:xfrm>
            <a:prstGeom prst="rect">
              <a:avLst/>
            </a:prstGeom>
            <a:noFill/>
            <a:ln w="50800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FF0000">
                      <a:alpha val="80000"/>
                    </a:srgbClr>
                  </a:solidFill>
                  <a:latin typeface="Stencil" panose="040409050D0802020404" pitchFamily="82" charset="0"/>
                </a:rPr>
                <a:t>Best</a:t>
              </a:r>
              <a:endParaRPr lang="en-US" sz="900" dirty="0" smtClean="0">
                <a:solidFill>
                  <a:srgbClr val="FF0000">
                    <a:alpha val="80000"/>
                  </a:srgbClr>
                </a:solidFill>
                <a:latin typeface="Stencil" panose="040409050D0802020404" pitchFamily="82" charset="0"/>
              </a:endParaRPr>
            </a:p>
            <a:p>
              <a:pPr algn="ctr"/>
              <a:r>
                <a:rPr lang="en-US" sz="1000" dirty="0" smtClean="0">
                  <a:solidFill>
                    <a:srgbClr val="FF0000">
                      <a:alpha val="80000"/>
                    </a:srgbClr>
                  </a:solidFill>
                  <a:latin typeface="Stencil" panose="040409050D0802020404" pitchFamily="82" charset="0"/>
                </a:rPr>
                <a:t>Practice</a:t>
              </a:r>
            </a:p>
            <a:p>
              <a:pPr algn="ctr"/>
              <a:r>
                <a:rPr lang="en-US" sz="1200" b="1" dirty="0" smtClean="0">
                  <a:solidFill>
                    <a:srgbClr val="FF0000">
                      <a:alpha val="80000"/>
                    </a:srgbClr>
                  </a:solidFill>
                  <a:latin typeface="Stencil" panose="040409050D0802020404" pitchFamily="82" charset="0"/>
                  <a:sym typeface="Wingdings 2" panose="05020102010507070707" pitchFamily="18" charset="2"/>
                </a:rPr>
                <a:t></a:t>
              </a:r>
              <a:endParaRPr lang="en-US" sz="1100" b="1" dirty="0">
                <a:solidFill>
                  <a:srgbClr val="FF0000">
                    <a:alpha val="80000"/>
                  </a:srgbClr>
                </a:solidFill>
                <a:latin typeface="Stencil" panose="040409050D0802020404" pitchFamily="82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357096" y="2937288"/>
              <a:ext cx="685800" cy="685800"/>
            </a:xfrm>
            <a:prstGeom prst="ellipse">
              <a:avLst/>
            </a:prstGeom>
            <a:noFill/>
            <a:ln w="508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rgbClr val="FF0000"/>
                </a:solidFill>
                <a:latin typeface="Stencil" panose="040409050D0802020404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47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7034561" cy="5029200"/>
          </a:xfrm>
        </p:spPr>
        <p:txBody>
          <a:bodyPr/>
          <a:lstStyle/>
          <a:p>
            <a:r>
              <a:rPr lang="en-US" dirty="0" err="1" smtClean="0"/>
              <a:t>Primary_Result_Summary</a:t>
            </a:r>
            <a:r>
              <a:rPr lang="en-US" dirty="0" smtClean="0"/>
              <a:t> example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934091" y="1280780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9" y="3256156"/>
            <a:ext cx="10738623" cy="316142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&lt;</a:t>
            </a:r>
            <a:r>
              <a:rPr lang="en-US" sz="2000" dirty="0" err="1">
                <a:latin typeface="Consolas" panose="020B0609020204030204" pitchFamily="49" charset="0"/>
              </a:rPr>
              <a:t>Primary_Result_Summary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&lt;purpose&gt;Science&lt;/purpose&gt;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processing_level</a:t>
            </a:r>
            <a:r>
              <a:rPr lang="en-US" sz="2000" dirty="0">
                <a:latin typeface="Consolas" panose="020B0609020204030204" pitchFamily="49" charset="0"/>
              </a:rPr>
              <a:t>&gt;Calibrated&lt;/</a:t>
            </a:r>
            <a:r>
              <a:rPr lang="en-US" sz="2000" dirty="0" err="1">
                <a:latin typeface="Consolas" panose="020B0609020204030204" pitchFamily="49" charset="0"/>
              </a:rPr>
              <a:t>processing_level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Science_Facets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&lt;domain&gt;Magnetosphere&lt;/domain&gt;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discipline_name</a:t>
            </a:r>
            <a:r>
              <a:rPr lang="en-US" sz="2000" dirty="0">
                <a:latin typeface="Consolas" panose="020B0609020204030204" pitchFamily="49" charset="0"/>
              </a:rPr>
              <a:t>&gt;Particles&lt;/</a:t>
            </a:r>
            <a:r>
              <a:rPr lang="en-US" sz="2000" dirty="0" err="1">
                <a:latin typeface="Consolas" panose="020B0609020204030204" pitchFamily="49" charset="0"/>
              </a:rPr>
              <a:t>discipline_name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&lt;facet1&gt;Electrons&lt;/facet1&gt;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&lt;facet2&gt;Solar Energetic&lt;/facet2&gt;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&lt;/</a:t>
            </a:r>
            <a:r>
              <a:rPr lang="en-US" sz="2000" dirty="0" err="1">
                <a:latin typeface="Consolas" panose="020B0609020204030204" pitchFamily="49" charset="0"/>
              </a:rPr>
              <a:t>Science_Facets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</a:rPr>
              <a:t>Primary_Result_Summary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471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7034561" cy="1298869"/>
          </a:xfrm>
        </p:spPr>
        <p:txBody>
          <a:bodyPr>
            <a:normAutofit/>
          </a:bodyPr>
          <a:lstStyle/>
          <a:p>
            <a:r>
              <a:rPr lang="en-US" dirty="0" err="1" smtClean="0"/>
              <a:t>Investigation_Area</a:t>
            </a:r>
            <a:r>
              <a:rPr lang="en-US" dirty="0" smtClean="0"/>
              <a:t> (required for </a:t>
            </a:r>
            <a:r>
              <a:rPr lang="en-US" dirty="0" err="1" smtClean="0"/>
              <a:t>Observation_Area</a:t>
            </a:r>
            <a:r>
              <a:rPr lang="en-US" dirty="0" smtClean="0"/>
              <a:t>, optional for </a:t>
            </a:r>
            <a:r>
              <a:rPr lang="en-US" dirty="0" err="1" smtClean="0"/>
              <a:t>Context_Area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934091" y="1280780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9" y="3665034"/>
            <a:ext cx="10738623" cy="2752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&lt;</a:t>
            </a:r>
            <a:r>
              <a:rPr lang="en-US" sz="2000" dirty="0" err="1">
                <a:latin typeface="Consolas" panose="020B0609020204030204" pitchFamily="49" charset="0"/>
              </a:rPr>
              <a:t>Investigation_Area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&lt;name&gt;Mars Atmosphere and Volatile </a:t>
            </a:r>
            <a:r>
              <a:rPr lang="en-US" sz="2000" dirty="0" err="1">
                <a:latin typeface="Consolas" panose="020B0609020204030204" pitchFamily="49" charset="0"/>
              </a:rPr>
              <a:t>EvolutioN</a:t>
            </a:r>
            <a:r>
              <a:rPr lang="en-US" sz="2000" dirty="0">
                <a:latin typeface="Consolas" panose="020B0609020204030204" pitchFamily="49" charset="0"/>
              </a:rPr>
              <a:t> Mission&lt;/name&gt;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&lt;type&gt;Mission&lt;/type&gt;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 smtClean="0">
                <a:latin typeface="Consolas" panose="020B0609020204030204" pitchFamily="49" charset="0"/>
              </a:rPr>
              <a:t>lid_reference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  <a:r>
              <a:rPr lang="en-US" sz="2000" dirty="0" err="1" smtClean="0">
                <a:latin typeface="Consolas" panose="020B0609020204030204" pitchFamily="49" charset="0"/>
              </a:rPr>
              <a:t>urn:nasa:pds:context:investigation:mission.maven</a:t>
            </a:r>
            <a:r>
              <a:rPr lang="en-US" sz="2000" dirty="0" smtClean="0">
                <a:latin typeface="Consolas" panose="020B0609020204030204" pitchFamily="49" charset="0"/>
              </a:rPr>
              <a:t> &lt;/</a:t>
            </a:r>
            <a:r>
              <a:rPr lang="en-US" sz="2000" dirty="0" err="1">
                <a:latin typeface="Consolas" panose="020B0609020204030204" pitchFamily="49" charset="0"/>
              </a:rPr>
              <a:t>lid_reference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data_to_investigation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&lt;/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</a:rPr>
              <a:t>Investigation_Area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587083"/>
            <a:ext cx="10738622" cy="107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Values include: Individual Investigation, Mission, Observing Campaign, Other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51472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686863" y="3686666"/>
            <a:ext cx="7572759" cy="26441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Implementation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001903" y="1279525"/>
            <a:ext cx="18288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PDS4</a:t>
            </a:r>
          </a:p>
          <a:p>
            <a:pPr algn="ctr"/>
            <a:r>
              <a:rPr lang="en-US" b="1" dirty="0" smtClean="0"/>
              <a:t>XML Schema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001903" y="2473918"/>
            <a:ext cx="1828800" cy="1143000"/>
          </a:xfrm>
          <a:prstGeom prst="roundRect">
            <a:avLst/>
          </a:prstGeom>
          <a:gradFill>
            <a:gsLst>
              <a:gs pos="0">
                <a:srgbClr val="8E60CC"/>
              </a:gs>
              <a:gs pos="50000">
                <a:srgbClr val="6C3BCD"/>
              </a:gs>
              <a:gs pos="100000">
                <a:srgbClr val="712BBD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PDS4</a:t>
            </a:r>
          </a:p>
          <a:p>
            <a:pPr algn="ctr"/>
            <a:r>
              <a:rPr lang="en-US" b="1" dirty="0" smtClean="0"/>
              <a:t>XML </a:t>
            </a:r>
            <a:r>
              <a:rPr lang="en-US" b="1" dirty="0" err="1" smtClean="0"/>
              <a:t>Schematron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5" y="1433622"/>
            <a:ext cx="2374258" cy="2029199"/>
          </a:xfrm>
          <a:prstGeom prst="rect">
            <a:avLst/>
          </a:prstGeom>
        </p:spPr>
      </p:pic>
      <p:cxnSp>
        <p:nvCxnSpPr>
          <p:cNvPr id="7" name="Elbow Connector 6"/>
          <p:cNvCxnSpPr/>
          <p:nvPr/>
        </p:nvCxnSpPr>
        <p:spPr>
          <a:xfrm flipV="1">
            <a:off x="2651050" y="1851025"/>
            <a:ext cx="2286000" cy="622894"/>
          </a:xfrm>
          <a:prstGeom prst="bentConnector3">
            <a:avLst/>
          </a:prstGeom>
          <a:ln w="101600">
            <a:solidFill>
              <a:schemeClr val="bg2">
                <a:lumMod val="2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2651050" y="2473918"/>
            <a:ext cx="2286000" cy="571500"/>
          </a:xfrm>
          <a:prstGeom prst="bentConnector3">
            <a:avLst/>
          </a:prstGeom>
          <a:ln w="1016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975130" y="1799632"/>
            <a:ext cx="2286000" cy="1245786"/>
            <a:chOff x="6975130" y="1799632"/>
            <a:chExt cx="2286000" cy="1245786"/>
          </a:xfrm>
        </p:grpSpPr>
        <p:cxnSp>
          <p:nvCxnSpPr>
            <p:cNvPr id="10" name="Elbow Connector 9"/>
            <p:cNvCxnSpPr/>
            <p:nvPr/>
          </p:nvCxnSpPr>
          <p:spPr>
            <a:xfrm>
              <a:off x="6975130" y="1799632"/>
              <a:ext cx="2286000" cy="622893"/>
            </a:xfrm>
            <a:prstGeom prst="bentConnector3">
              <a:avLst/>
            </a:prstGeom>
            <a:ln w="101600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 flipV="1">
              <a:off x="6975130" y="2422525"/>
              <a:ext cx="2286000" cy="622893"/>
            </a:xfrm>
            <a:prstGeom prst="bentConnector3">
              <a:avLst/>
            </a:prstGeom>
            <a:ln w="101600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09" y="1501782"/>
            <a:ext cx="1374046" cy="137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251209" y="2875828"/>
            <a:ext cx="1507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PDS4 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Metadata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88503" y="3583714"/>
            <a:ext cx="3370697" cy="2874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structure and content of PDS4 metadata is defined by a formal </a:t>
            </a:r>
            <a:r>
              <a:rPr lang="en-US" sz="4000" b="1" dirty="0" smtClean="0"/>
              <a:t>Information Model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88503" y="5127067"/>
            <a:ext cx="3370697" cy="133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Information Model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759200" y="3668311"/>
            <a:ext cx="7594600" cy="1753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PDS4 is implemented in XML and expressed in terms of XML </a:t>
            </a:r>
            <a:r>
              <a:rPr lang="en-US" sz="4000" b="1" dirty="0" smtClean="0"/>
              <a:t>Schema</a:t>
            </a:r>
            <a:r>
              <a:rPr lang="en-US" sz="4000" dirty="0" smtClean="0"/>
              <a:t> </a:t>
            </a:r>
            <a:r>
              <a:rPr lang="en-US" dirty="0" smtClean="0"/>
              <a:t>and </a:t>
            </a:r>
            <a:r>
              <a:rPr lang="en-US" sz="4000" b="1" dirty="0" err="1" smtClean="0"/>
              <a:t>Schematron</a:t>
            </a:r>
            <a:r>
              <a:rPr lang="en-US" sz="4000" dirty="0" smtClean="0"/>
              <a:t> </a:t>
            </a:r>
            <a:r>
              <a:rPr lang="en-US" dirty="0" smtClean="0"/>
              <a:t>files.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35165" y="4052293"/>
            <a:ext cx="2212672" cy="662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Schema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759200" y="4600984"/>
            <a:ext cx="3215931" cy="662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err="1" smtClean="0"/>
              <a:t>Schematron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759200" y="5213221"/>
            <a:ext cx="7594600" cy="1178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Schema define the metadata structure</a:t>
            </a:r>
          </a:p>
          <a:p>
            <a:pPr lvl="1"/>
            <a:r>
              <a:rPr lang="en-US" dirty="0" err="1" smtClean="0"/>
              <a:t>Schematron</a:t>
            </a:r>
            <a:r>
              <a:rPr lang="en-US" dirty="0" smtClean="0"/>
              <a:t> provide rule-based constraints on elements and content </a:t>
            </a:r>
          </a:p>
        </p:txBody>
      </p:sp>
    </p:spTree>
    <p:extLst>
      <p:ext uri="{BB962C8B-B14F-4D97-AF65-F5344CB8AC3E}">
        <p14:creationId xmlns:p14="http://schemas.microsoft.com/office/powerpoint/2010/main" val="394999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5" grpId="0" animBg="1"/>
      <p:bldP spid="13" grpId="0"/>
      <p:bldP spid="14" grpId="0"/>
      <p:bldP spid="15" grpId="0"/>
      <p:bldP spid="16" grpId="0"/>
      <p:bldP spid="18" grpId="0"/>
      <p:bldP spid="19" grpId="0"/>
      <p:bldP spid="2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7034561" cy="1298869"/>
          </a:xfrm>
        </p:spPr>
        <p:txBody>
          <a:bodyPr>
            <a:normAutofit/>
          </a:bodyPr>
          <a:lstStyle/>
          <a:p>
            <a:r>
              <a:rPr lang="en-US" dirty="0" err="1" smtClean="0"/>
              <a:t>Observing_System</a:t>
            </a:r>
            <a:r>
              <a:rPr lang="en-US" dirty="0" smtClean="0"/>
              <a:t> (required for </a:t>
            </a:r>
            <a:r>
              <a:rPr lang="en-US" dirty="0" err="1" smtClean="0"/>
              <a:t>Observation_Area</a:t>
            </a:r>
            <a:r>
              <a:rPr lang="en-US" dirty="0" smtClean="0"/>
              <a:t>, optional for </a:t>
            </a:r>
            <a:r>
              <a:rPr lang="en-US" dirty="0" err="1" smtClean="0"/>
              <a:t>Context_Area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934091" y="1280780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587083"/>
            <a:ext cx="10738622" cy="1188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Used to identify all of the components of the system used to make the observation.</a:t>
            </a:r>
          </a:p>
          <a:p>
            <a:pPr lvl="1"/>
            <a:r>
              <a:rPr lang="en-US" dirty="0" err="1" smtClean="0"/>
              <a:t>Observing_System_Component</a:t>
            </a:r>
            <a:r>
              <a:rPr lang="en-US" dirty="0" smtClean="0"/>
              <a:t> types: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775586"/>
            <a:ext cx="10738622" cy="2536723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US" dirty="0" smtClean="0"/>
              <a:t>Airborne</a:t>
            </a:r>
          </a:p>
          <a:p>
            <a:pPr marL="914400" lvl="2" indent="0">
              <a:buNone/>
            </a:pPr>
            <a:r>
              <a:rPr lang="en-US" dirty="0" smtClean="0"/>
              <a:t>Aircraft</a:t>
            </a:r>
          </a:p>
          <a:p>
            <a:pPr marL="914400" lvl="2" indent="0">
              <a:buNone/>
            </a:pPr>
            <a:r>
              <a:rPr lang="en-US" dirty="0" smtClean="0"/>
              <a:t>Artificial Illumination</a:t>
            </a:r>
          </a:p>
          <a:p>
            <a:pPr marL="914400" lvl="2" indent="0">
              <a:buNone/>
            </a:pPr>
            <a:r>
              <a:rPr lang="en-US" dirty="0" smtClean="0"/>
              <a:t>Balloon</a:t>
            </a:r>
          </a:p>
          <a:p>
            <a:pPr marL="914400" lvl="2" indent="0">
              <a:buNone/>
            </a:pPr>
            <a:r>
              <a:rPr lang="en-US" dirty="0" smtClean="0"/>
              <a:t>Facility</a:t>
            </a:r>
          </a:p>
          <a:p>
            <a:pPr marL="914400" lvl="2" indent="0">
              <a:buNone/>
            </a:pPr>
            <a:r>
              <a:rPr lang="en-US" dirty="0" smtClean="0"/>
              <a:t>Instrument</a:t>
            </a:r>
          </a:p>
          <a:p>
            <a:pPr marL="914400" lvl="2" indent="0">
              <a:buNone/>
            </a:pPr>
            <a:r>
              <a:rPr lang="en-US" dirty="0" smtClean="0"/>
              <a:t>Laboratory</a:t>
            </a:r>
          </a:p>
          <a:p>
            <a:pPr marL="914400" lvl="2" indent="0">
              <a:buNone/>
            </a:pPr>
            <a:r>
              <a:rPr lang="en-US" dirty="0" smtClean="0"/>
              <a:t>Literature</a:t>
            </a:r>
            <a:r>
              <a:rPr lang="en-US" dirty="0"/>
              <a:t> </a:t>
            </a:r>
            <a:r>
              <a:rPr lang="en-US" dirty="0" smtClean="0"/>
              <a:t>Search</a:t>
            </a:r>
          </a:p>
          <a:p>
            <a:pPr marL="914400" lvl="2" indent="0">
              <a:buNone/>
            </a:pPr>
            <a:r>
              <a:rPr lang="en-US" dirty="0" smtClean="0"/>
              <a:t>Naked Eye</a:t>
            </a:r>
          </a:p>
          <a:p>
            <a:pPr marL="914400" lvl="2" indent="0">
              <a:buNone/>
            </a:pPr>
            <a:r>
              <a:rPr lang="en-US" dirty="0" smtClean="0"/>
              <a:t>Observatory</a:t>
            </a:r>
          </a:p>
          <a:p>
            <a:pPr marL="914400" lvl="2" indent="0">
              <a:buNone/>
            </a:pPr>
            <a:r>
              <a:rPr lang="en-US" dirty="0" smtClean="0"/>
              <a:t>Spacecraft</a:t>
            </a:r>
          </a:p>
          <a:p>
            <a:pPr marL="914400" lvl="2" indent="0">
              <a:buNone/>
            </a:pPr>
            <a:r>
              <a:rPr lang="en-US" dirty="0" smtClean="0"/>
              <a:t>Suborbital Rocket</a:t>
            </a:r>
          </a:p>
          <a:p>
            <a:pPr marL="914400" lvl="2" indent="0">
              <a:buNone/>
            </a:pPr>
            <a:r>
              <a:rPr lang="en-US" dirty="0" smtClean="0"/>
              <a:t>Telescope</a:t>
            </a:r>
          </a:p>
        </p:txBody>
      </p:sp>
    </p:spTree>
    <p:extLst>
      <p:ext uri="{BB962C8B-B14F-4D97-AF65-F5344CB8AC3E}">
        <p14:creationId xmlns:p14="http://schemas.microsoft.com/office/powerpoint/2010/main" val="17176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5"/>
            <a:ext cx="7034561" cy="652098"/>
          </a:xfrm>
        </p:spPr>
        <p:txBody>
          <a:bodyPr>
            <a:normAutofit/>
          </a:bodyPr>
          <a:lstStyle/>
          <a:p>
            <a:r>
              <a:rPr lang="en-US" dirty="0" err="1" smtClean="0"/>
              <a:t>Observing_System</a:t>
            </a:r>
            <a:r>
              <a:rPr lang="en-US" dirty="0" smtClean="0"/>
              <a:t> 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9" y="1806498"/>
            <a:ext cx="10738623" cy="46110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Observing_System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Observing_System_Component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&lt;name&gt;MAVEN&lt;/name&gt;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&lt;type&gt;Spacecraft&lt;/type&gt;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lid_reference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urn:nasa:pds:context:instrument_host:spacecraft.maven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lid_reference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is_instrument_host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Observing_System_Component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Observing_System_Component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&lt;name&gt;Solar Wind Electron Analyzer&lt;/name&gt;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&lt;type&gt;Instrument&lt;/type&gt;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lid_reference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urn:nasa:pds:context:instrument:swea.maven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lid_reference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is_instrument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Observing_System_Component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Observing_System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934091" y="1280780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7034561" cy="1298869"/>
          </a:xfrm>
        </p:spPr>
        <p:txBody>
          <a:bodyPr>
            <a:normAutofit/>
          </a:bodyPr>
          <a:lstStyle/>
          <a:p>
            <a:r>
              <a:rPr lang="en-US" dirty="0" err="1" smtClean="0"/>
              <a:t>Target_Identification</a:t>
            </a:r>
            <a:r>
              <a:rPr lang="en-US" dirty="0" smtClean="0"/>
              <a:t> (required for </a:t>
            </a:r>
            <a:r>
              <a:rPr lang="en-US" dirty="0" err="1" smtClean="0"/>
              <a:t>Observation_Area</a:t>
            </a:r>
            <a:r>
              <a:rPr lang="en-US" dirty="0" smtClean="0"/>
              <a:t>, optional for </a:t>
            </a:r>
            <a:r>
              <a:rPr lang="en-US" dirty="0" err="1" smtClean="0"/>
              <a:t>Context_Area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Observation/Context Area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934091" y="1280780"/>
            <a:ext cx="3657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Observation/Context Area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9" y="3427142"/>
            <a:ext cx="10738623" cy="299043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&lt;</a:t>
            </a:r>
            <a:r>
              <a:rPr lang="en-US" sz="2000" dirty="0" err="1">
                <a:latin typeface="Consolas" panose="020B0609020204030204" pitchFamily="49" charset="0"/>
              </a:rPr>
              <a:t>Target_Identification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&lt;name&gt;Mars&lt;/name&gt;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&lt;type&gt;Planet&lt;/type&gt;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latin typeface="Consolas" panose="020B0609020204030204" pitchFamily="49" charset="0"/>
              </a:rPr>
              <a:t>&lt;</a:t>
            </a:r>
            <a:r>
              <a:rPr lang="en-US" sz="2000" dirty="0" err="1" smtClean="0">
                <a:latin typeface="Consolas" panose="020B0609020204030204" pitchFamily="49" charset="0"/>
              </a:rPr>
              <a:t>lid_reference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  <a:r>
              <a:rPr lang="en-US" sz="2000" dirty="0" err="1" smtClean="0">
                <a:latin typeface="Consolas" panose="020B0609020204030204" pitchFamily="49" charset="0"/>
              </a:rPr>
              <a:t>urn:nasa:pds:context:target:planet.mars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lid_reference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&lt;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  <a:r>
              <a:rPr lang="en-US" sz="2000" dirty="0" err="1">
                <a:latin typeface="Consolas" panose="020B0609020204030204" pitchFamily="49" charset="0"/>
              </a:rPr>
              <a:t>data_to_target</a:t>
            </a:r>
            <a:r>
              <a:rPr lang="en-US" sz="2000" dirty="0">
                <a:latin typeface="Consolas" panose="020B0609020204030204" pitchFamily="49" charset="0"/>
              </a:rPr>
              <a:t>&lt;/</a:t>
            </a:r>
            <a:r>
              <a:rPr lang="en-US" sz="2000" dirty="0" err="1">
                <a:latin typeface="Consolas" panose="020B0609020204030204" pitchFamily="49" charset="0"/>
              </a:rPr>
              <a:t>reference_type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&lt;/</a:t>
            </a:r>
            <a:r>
              <a:rPr lang="en-US" sz="2000" dirty="0" err="1">
                <a:latin typeface="Consolas" panose="020B0609020204030204" pitchFamily="49" charset="0"/>
              </a:rPr>
              <a:t>Internal_Reference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&lt;/</a:t>
            </a:r>
            <a:r>
              <a:rPr lang="en-US" sz="2000" dirty="0" err="1">
                <a:latin typeface="Consolas" panose="020B0609020204030204" pitchFamily="49" charset="0"/>
              </a:rPr>
              <a:t>Target_Identification</a:t>
            </a:r>
            <a:r>
              <a:rPr lang="en-US" sz="2000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587084"/>
            <a:ext cx="10738622" cy="840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Types include: Asteroid, Calibration, Comet, Dwarf Planet, </a:t>
            </a:r>
            <a:r>
              <a:rPr lang="en-US" dirty="0" err="1" smtClean="0"/>
              <a:t>Exoplanet</a:t>
            </a:r>
            <a:r>
              <a:rPr lang="en-US" dirty="0" smtClean="0"/>
              <a:t>, Planet, Plasma Cloud, Plasma Stream, Ring, Satellite, Star, etc.</a:t>
            </a:r>
          </a:p>
        </p:txBody>
      </p:sp>
    </p:spTree>
    <p:extLst>
      <p:ext uri="{BB962C8B-B14F-4D97-AF65-F5344CB8AC3E}">
        <p14:creationId xmlns:p14="http://schemas.microsoft.com/office/powerpoint/2010/main" val="25041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079"/>
            <a:ext cx="10515600" cy="692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XML </a:t>
            </a:r>
            <a:r>
              <a:rPr lang="en-US" dirty="0" smtClean="0"/>
              <a:t>refers to the </a:t>
            </a:r>
            <a:r>
              <a:rPr lang="en-US" dirty="0" err="1" smtClean="0"/>
              <a:t>eXtensible</a:t>
            </a:r>
            <a:r>
              <a:rPr lang="en-US" dirty="0" smtClean="0"/>
              <a:t> Markup Language standard.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199079"/>
            <a:ext cx="1311171" cy="692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XML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1786001"/>
            <a:ext cx="9220201" cy="1141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XML is a markup language (similar to HTML).</a:t>
            </a:r>
          </a:p>
          <a:p>
            <a:pPr lvl="2"/>
            <a:r>
              <a:rPr lang="en-US" dirty="0" smtClean="0"/>
              <a:t>Element values are placed between opening and closing tags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0" y="250825"/>
            <a:ext cx="1143000" cy="11430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259059"/>
            <a:ext cx="10515600" cy="215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XML is required to be “well-formed”:</a:t>
            </a:r>
          </a:p>
          <a:p>
            <a:pPr lvl="2"/>
            <a:r>
              <a:rPr lang="en-US" sz="2000" dirty="0" smtClean="0"/>
              <a:t>A single root class</a:t>
            </a:r>
          </a:p>
          <a:p>
            <a:pPr lvl="2"/>
            <a:r>
              <a:rPr lang="en-US" dirty="0" smtClean="0"/>
              <a:t>All elements consist of matching start and end tags</a:t>
            </a:r>
          </a:p>
          <a:p>
            <a:pPr lvl="2"/>
            <a:r>
              <a:rPr lang="en-US" sz="2000" dirty="0" smtClean="0"/>
              <a:t>Start, end, and empty tags must be correctly nested</a:t>
            </a:r>
          </a:p>
          <a:p>
            <a:pPr lvl="2"/>
            <a:r>
              <a:rPr lang="en-US" dirty="0" smtClean="0"/>
              <a:t>Characters are </a:t>
            </a:r>
            <a:r>
              <a:rPr lang="en-US" dirty="0" err="1" smtClean="0"/>
              <a:t>resticted</a:t>
            </a:r>
            <a:r>
              <a:rPr lang="en-US" dirty="0" smtClean="0"/>
              <a:t> to UTF-8 (use of “&lt;”, “&gt;”, and “&amp;” is restricted)</a:t>
            </a:r>
          </a:p>
          <a:p>
            <a:pPr lvl="2"/>
            <a:r>
              <a:rPr lang="en-US" dirty="0" smtClean="0"/>
              <a:t>Element order is prescribed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28909" y="1973749"/>
            <a:ext cx="2696391" cy="46166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&lt;tag&gt;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n-US" sz="2400" b="1" dirty="0" smtClean="0">
                <a:solidFill>
                  <a:schemeClr val="bg2">
                    <a:lumMod val="25000"/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&lt;/tag&gt;</a:t>
            </a:r>
            <a:endParaRPr lang="en-US" sz="2400" b="1" dirty="0">
              <a:solidFill>
                <a:schemeClr val="bg2">
                  <a:lumMod val="25000"/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9" y="2477898"/>
            <a:ext cx="7391400" cy="44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There are two types of elements: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199" y="2869369"/>
            <a:ext cx="7391400" cy="642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Attributes – simple elements containing </a:t>
            </a:r>
            <a:r>
              <a:rPr lang="en-US" dirty="0"/>
              <a:t>values between their </a:t>
            </a:r>
            <a:r>
              <a:rPr lang="en-US" dirty="0" smtClean="0"/>
              <a:t>tags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197" y="3490366"/>
            <a:ext cx="6498774" cy="9104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Classes – complex elements consisting of </a:t>
            </a:r>
            <a:r>
              <a:rPr lang="en-US" dirty="0"/>
              <a:t>nested hierarchies </a:t>
            </a:r>
            <a:r>
              <a:rPr lang="en-US" dirty="0" smtClean="0"/>
              <a:t>of attributes and other classes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28909" y="1972301"/>
            <a:ext cx="2696391" cy="461665"/>
          </a:xfrm>
          <a:prstGeom prst="rect">
            <a:avLst/>
          </a:prstGeom>
          <a:noFill/>
          <a:ln>
            <a:solidFill>
              <a:schemeClr val="bg2">
                <a:lumMod val="25000"/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&lt;tag&gt;Value&lt;/tag&gt;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36970" y="2664198"/>
            <a:ext cx="4588329" cy="46166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&lt;name&gt;Bob&lt;/name&gt;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6970" y="3255751"/>
            <a:ext cx="4588329" cy="120032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&lt;File&gt;</a:t>
            </a:r>
          </a:p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&lt;name&gt;Bob.txt&lt;/name&gt;</a:t>
            </a:r>
          </a:p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&lt;/File&gt;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Products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838200" y="3808310"/>
            <a:ext cx="10515600" cy="684368"/>
          </a:xfrm>
          <a:noFill/>
        </p:spPr>
        <p:txBody>
          <a:bodyPr>
            <a:normAutofit/>
          </a:bodyPr>
          <a:lstStyle/>
          <a:p>
            <a:r>
              <a:rPr lang="en-US" dirty="0"/>
              <a:t>A file containing </a:t>
            </a:r>
            <a:r>
              <a:rPr lang="en-US" dirty="0" smtClean="0"/>
              <a:t>PDS4 </a:t>
            </a:r>
            <a:r>
              <a:rPr lang="en-US" dirty="0"/>
              <a:t>metadata is called </a:t>
            </a:r>
            <a:r>
              <a:rPr lang="en-US" dirty="0" smtClean="0"/>
              <a:t>a </a:t>
            </a:r>
            <a:r>
              <a:rPr lang="en-US" sz="4000" b="1" dirty="0" smtClean="0"/>
              <a:t>PDS</a:t>
            </a:r>
            <a:r>
              <a:rPr lang="en-US" sz="4000" dirty="0"/>
              <a:t> </a:t>
            </a:r>
            <a:r>
              <a:rPr lang="en-US" sz="4000" b="1" dirty="0" smtClean="0"/>
              <a:t>Label</a:t>
            </a:r>
            <a:r>
              <a:rPr lang="en-US" sz="3600" b="1" dirty="0" smtClean="0"/>
              <a:t>.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886" y="1743009"/>
            <a:ext cx="1374046" cy="137404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955113" y="3134242"/>
            <a:ext cx="15075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Metadata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File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5113" y="3134242"/>
            <a:ext cx="15087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Label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File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17908" y="1744232"/>
            <a:ext cx="1042416" cy="1371600"/>
          </a:xfrm>
          <a:prstGeom prst="rect">
            <a:avLst/>
          </a:prstGeom>
          <a:solidFill>
            <a:srgbClr val="E9E9E0"/>
          </a:solidFill>
          <a:ln cap="rnd">
            <a:solidFill>
              <a:srgbClr val="E9E9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1010000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1000100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1010011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0110100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0100001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40461" y="4470202"/>
            <a:ext cx="10515600" cy="11990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PDS label along with the file or files that it describes </a:t>
            </a:r>
            <a:r>
              <a:rPr lang="en-US" dirty="0" smtClean="0"/>
              <a:t>constitutes </a:t>
            </a:r>
            <a:r>
              <a:rPr lang="en-US" dirty="0"/>
              <a:t>a </a:t>
            </a:r>
            <a:r>
              <a:rPr lang="en-US" sz="4000" b="1" dirty="0"/>
              <a:t>PDS Product</a:t>
            </a:r>
            <a:r>
              <a:rPr lang="en-US" dirty="0"/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85325" y="3124975"/>
            <a:ext cx="1507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Archive File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93151" y="1152273"/>
            <a:ext cx="2788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PDS Product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838200" y="5460745"/>
            <a:ext cx="10515600" cy="9467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PDS4 labels are co-located with the files that they describe.</a:t>
            </a:r>
          </a:p>
          <a:p>
            <a:pPr lvl="1"/>
            <a:r>
              <a:rPr lang="en-US" dirty="0"/>
              <a:t>All elements of a PDS4 archive are products.</a:t>
            </a:r>
          </a:p>
          <a:p>
            <a:pPr lvl="1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053153" y="1592704"/>
            <a:ext cx="2468880" cy="2286000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9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20" grpId="0"/>
      <p:bldP spid="20" grpId="1"/>
      <p:bldP spid="21" grpId="0" animBg="1"/>
      <p:bldP spid="25" grpId="0" animBg="1"/>
      <p:bldP spid="38" grpId="0"/>
      <p:bldP spid="40" grpId="0"/>
      <p:bldP spid="41" grpId="0"/>
      <p:bldP spid="4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990582" y="2907388"/>
            <a:ext cx="1371600" cy="1828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</a:t>
            </a:r>
          </a:p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85248" y="4935810"/>
            <a:ext cx="13716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457200" rIns="0" bIns="457200"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Bundle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985248" y="2906476"/>
            <a:ext cx="1371600" cy="1828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79914" y="2915164"/>
            <a:ext cx="1371600" cy="1828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Collection 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93630" y="869136"/>
            <a:ext cx="13716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2000" b="1" dirty="0" smtClean="0"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93630" y="869136"/>
            <a:ext cx="13716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990582" y="860448"/>
            <a:ext cx="13716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990582" y="859536"/>
            <a:ext cx="13716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PDS4 Archive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4"/>
            <a:ext cx="8854440" cy="522298"/>
          </a:xfrm>
        </p:spPr>
        <p:txBody>
          <a:bodyPr>
            <a:normAutofit/>
          </a:bodyPr>
          <a:lstStyle/>
          <a:p>
            <a:r>
              <a:rPr lang="en-US" dirty="0" smtClean="0"/>
              <a:t>There are 3 primary types of products in PDS4: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10513"/>
            <a:ext cx="8854440" cy="1444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sz="4000" b="1" dirty="0" smtClean="0"/>
              <a:t>Basic Products </a:t>
            </a:r>
            <a:r>
              <a:rPr lang="en-US" dirty="0"/>
              <a:t>are the smallest unit of a PDS4 archive. They consist of an individual label </a:t>
            </a:r>
            <a:r>
              <a:rPr lang="en-US" dirty="0" smtClean="0"/>
              <a:t>and </a:t>
            </a:r>
            <a:r>
              <a:rPr lang="en-US" dirty="0"/>
              <a:t>the associated file or files</a:t>
            </a:r>
            <a:r>
              <a:rPr lang="en-US" dirty="0" smtClean="0"/>
              <a:t>.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3501721"/>
            <a:ext cx="8926068" cy="1104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Related basic products of the same type may be grouped together into a </a:t>
            </a:r>
            <a:r>
              <a:rPr lang="en-US" sz="4000" b="1" dirty="0" smtClean="0"/>
              <a:t>Collection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38200" y="5137359"/>
            <a:ext cx="8926068" cy="110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Related collections may be grouped together into a </a:t>
            </a:r>
            <a:r>
              <a:rPr lang="en-US" sz="4000" b="1" dirty="0" smtClean="0"/>
              <a:t>Bundle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30" y="2046304"/>
            <a:ext cx="457200" cy="457200"/>
          </a:xfrm>
          <a:prstGeom prst="rect">
            <a:avLst/>
          </a:prstGeom>
        </p:spPr>
      </p:pic>
      <p:sp>
        <p:nvSpPr>
          <p:cNvPr id="22" name="Rectangle 21"/>
          <p:cNvSpPr>
            <a:spLocks noChangeAspect="1"/>
          </p:cNvSpPr>
          <p:nvPr/>
        </p:nvSpPr>
        <p:spPr>
          <a:xfrm>
            <a:off x="10760875" y="2092024"/>
            <a:ext cx="277978" cy="365760"/>
          </a:xfrm>
          <a:prstGeom prst="rect">
            <a:avLst/>
          </a:prstGeom>
          <a:solidFill>
            <a:srgbClr val="E9E9E0"/>
          </a:solidFill>
          <a:ln cap="rnd">
            <a:solidFill>
              <a:srgbClr val="E9E9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400" dirty="0" smtClean="0">
                <a:solidFill>
                  <a:srgbClr val="C8BDB8"/>
                </a:solidFill>
              </a:rPr>
              <a:t>1010000</a:t>
            </a:r>
          </a:p>
          <a:p>
            <a:pPr algn="ctr"/>
            <a:r>
              <a:rPr lang="en-US" sz="400" dirty="0" smtClean="0">
                <a:solidFill>
                  <a:srgbClr val="C8BDB8"/>
                </a:solidFill>
              </a:rPr>
              <a:t>1000100</a:t>
            </a:r>
          </a:p>
          <a:p>
            <a:pPr algn="ctr"/>
            <a:r>
              <a:rPr lang="en-US" sz="400" dirty="0" smtClean="0">
                <a:solidFill>
                  <a:srgbClr val="C8BDB8"/>
                </a:solidFill>
              </a:rPr>
              <a:t>1010011</a:t>
            </a:r>
          </a:p>
          <a:p>
            <a:pPr algn="ctr"/>
            <a:r>
              <a:rPr lang="en-US" sz="400" dirty="0" smtClean="0">
                <a:solidFill>
                  <a:srgbClr val="C8BDB8"/>
                </a:solidFill>
              </a:rPr>
              <a:t>0110100</a:t>
            </a:r>
          </a:p>
          <a:p>
            <a:pPr algn="ctr"/>
            <a:r>
              <a:rPr lang="en-US" sz="400" dirty="0" smtClean="0">
                <a:solidFill>
                  <a:srgbClr val="C8BDB8"/>
                </a:solidFill>
              </a:rPr>
              <a:t>0100001</a:t>
            </a:r>
          </a:p>
        </p:txBody>
      </p:sp>
    </p:spTree>
    <p:extLst>
      <p:ext uri="{BB962C8B-B14F-4D97-AF65-F5344CB8AC3E}">
        <p14:creationId xmlns:p14="http://schemas.microsoft.com/office/powerpoint/2010/main" val="35887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47 -0.02453 L -0.03229 0.36644 " pathEditMode="relative" rAng="0" ptsTypes="AA">
                                      <p:cBhvr>
                                        <p:cTn id="4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50" fill="hold"/>
                                        <p:tgtEl>
                                          <p:spTgt spid="1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6 L 0.00248 0.36759 " pathEditMode="relative" rAng="0" ptsTypes="AA">
                                      <p:cBhvr>
                                        <p:cTn id="5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03555 0.36783 " pathEditMode="relative" rAng="0" ptsTypes="AA">
                                      <p:cBhvr>
                                        <p:cTn id="5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5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02891 0.36945 " pathEditMode="relative" rAng="0" ptsTypes="AA">
                                      <p:cBhvr>
                                        <p:cTn id="7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750"/>
                            </p:stCondLst>
                            <p:childTnLst>
                              <p:par>
                                <p:cTn id="8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0263 0.3706 " pathEditMode="relative" rAng="0" ptsTypes="AA">
                                      <p:cBhvr>
                                        <p:cTn id="8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" y="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  <p:bldP spid="16" grpId="1" animBg="1"/>
      <p:bldP spid="16" grpId="2" animBg="1"/>
      <p:bldP spid="18" grpId="0" animBg="1"/>
      <p:bldP spid="18" grpId="1" animBg="1"/>
      <p:bldP spid="18" grpId="2" animBg="1"/>
      <p:bldP spid="4" grpId="0" animBg="1"/>
      <p:bldP spid="9" grpId="0" animBg="1"/>
      <p:bldP spid="9" grpId="1" animBg="1"/>
      <p:bldP spid="9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3" grpId="0" build="p"/>
      <p:bldP spid="5" grpId="0"/>
      <p:bldP spid="11" grpId="0"/>
      <p:bldP spid="20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215"/>
            <a:ext cx="9043474" cy="520114"/>
          </a:xfrm>
        </p:spPr>
        <p:txBody>
          <a:bodyPr/>
          <a:lstStyle/>
          <a:p>
            <a:r>
              <a:rPr lang="en-US" dirty="0" smtClean="0"/>
              <a:t>Basic products consist of: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057988" y="1279525"/>
            <a:ext cx="1371600" cy="1828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Basic</a:t>
            </a:r>
          </a:p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Products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r="12731"/>
          <a:stretch/>
        </p:blipFill>
        <p:spPr>
          <a:xfrm>
            <a:off x="9757784" y="3974663"/>
            <a:ext cx="985794" cy="13716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10200" y="3974663"/>
            <a:ext cx="1042416" cy="1371600"/>
          </a:xfrm>
          <a:prstGeom prst="rect">
            <a:avLst/>
          </a:prstGeom>
          <a:solidFill>
            <a:srgbClr val="E9E9E0"/>
          </a:solidFill>
          <a:ln cap="rnd">
            <a:solidFill>
              <a:srgbClr val="E9E9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1010000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1000100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1010011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0110100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0100001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10200" y="3974663"/>
            <a:ext cx="1042416" cy="1371600"/>
          </a:xfrm>
          <a:prstGeom prst="rect">
            <a:avLst/>
          </a:prstGeom>
          <a:solidFill>
            <a:srgbClr val="E9E9E0"/>
          </a:solidFill>
          <a:ln cap="rnd">
            <a:solidFill>
              <a:srgbClr val="E9E9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1010000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1000100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1010011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0110100</a:t>
            </a:r>
          </a:p>
          <a:p>
            <a:pPr algn="ctr"/>
            <a:r>
              <a:rPr lang="en-US" sz="1400" dirty="0" smtClean="0">
                <a:solidFill>
                  <a:srgbClr val="C8BDB8"/>
                </a:solidFill>
              </a:rPr>
              <a:t>0100001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38200" y="4149037"/>
            <a:ext cx="9043474" cy="185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Basic products may be of many types (data, browse, documents, etc.).</a:t>
            </a:r>
          </a:p>
          <a:p>
            <a:r>
              <a:rPr lang="en-US" dirty="0" smtClean="0"/>
              <a:t>Basic products are frequently referred to generically as “products”.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744852"/>
            <a:ext cx="8919584" cy="1290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One or more archive files</a:t>
            </a:r>
          </a:p>
          <a:p>
            <a:pPr lvl="1"/>
            <a:r>
              <a:rPr lang="en-US" dirty="0" smtClean="0"/>
              <a:t>A PDS label file describing the content, and as appropriate, the structure of the labeled file or files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198" y="2868827"/>
            <a:ext cx="9219790" cy="1353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Each file may contain one or more </a:t>
            </a:r>
            <a:r>
              <a:rPr lang="en-US" sz="4000" b="1" dirty="0" smtClean="0"/>
              <a:t>Digital Objects</a:t>
            </a:r>
          </a:p>
          <a:p>
            <a:pPr lvl="2"/>
            <a:r>
              <a:rPr lang="en-US" dirty="0"/>
              <a:t>A digital object is an individual </a:t>
            </a:r>
            <a:r>
              <a:rPr lang="en-US" dirty="0" smtClean="0"/>
              <a:t>computer </a:t>
            </a:r>
            <a:r>
              <a:rPr lang="en-US" dirty="0"/>
              <a:t>data entity (e.g. image, table, spectra)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07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5013 -0.317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3997 -0.2923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" y="-1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7 L 0.00885 -0.30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" y="-1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3" grpId="2" animBg="1"/>
      <p:bldP spid="15" grpId="0" animBg="1"/>
      <p:bldP spid="15" grpId="1" animBg="1"/>
      <p:bldP spid="19" grpId="0"/>
      <p:bldP spid="11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8048</TotalTime>
  <Words>3780</Words>
  <Application>Microsoft Office PowerPoint</Application>
  <PresentationFormat>Widescreen</PresentationFormat>
  <Paragraphs>804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Arial</vt:lpstr>
      <vt:lpstr>Arial Black</vt:lpstr>
      <vt:lpstr>Arial Narrow</vt:lpstr>
      <vt:lpstr>Calibri</vt:lpstr>
      <vt:lpstr>Calibri Light</vt:lpstr>
      <vt:lpstr>Consolas</vt:lpstr>
      <vt:lpstr>Courier New</vt:lpstr>
      <vt:lpstr>Stencil</vt:lpstr>
      <vt:lpstr>Wingdings 2</vt:lpstr>
      <vt:lpstr>Office Theme</vt:lpstr>
      <vt:lpstr>PDS4 Training Exercise</vt:lpstr>
      <vt:lpstr>Objectives</vt:lpstr>
      <vt:lpstr>What are PDS and PDS4?</vt:lpstr>
      <vt:lpstr>Fundamental Data Structures</vt:lpstr>
      <vt:lpstr>PDS4 Implementation</vt:lpstr>
      <vt:lpstr>XML</vt:lpstr>
      <vt:lpstr>PDS4 Products</vt:lpstr>
      <vt:lpstr>PDS4 Archive Organization</vt:lpstr>
      <vt:lpstr>Basic Products</vt:lpstr>
      <vt:lpstr>Collection Products</vt:lpstr>
      <vt:lpstr>Bundle Products</vt:lpstr>
      <vt:lpstr>Logical Identifiers</vt:lpstr>
      <vt:lpstr>LID Segments</vt:lpstr>
      <vt:lpstr>LID Inheritance</vt:lpstr>
      <vt:lpstr>Version Identifiers and LIDVIDs</vt:lpstr>
      <vt:lpstr>LID/LIDVID and Inventories</vt:lpstr>
      <vt:lpstr>LID/LIDVID and Internal References</vt:lpstr>
      <vt:lpstr>Context Products</vt:lpstr>
      <vt:lpstr>Archive Design</vt:lpstr>
      <vt:lpstr>Anatomy of a PDS4 Label</vt:lpstr>
      <vt:lpstr>XML Declaration</vt:lpstr>
      <vt:lpstr>Product Tag</vt:lpstr>
      <vt:lpstr>Identification Area</vt:lpstr>
      <vt:lpstr>Observation/Context Area</vt:lpstr>
      <vt:lpstr>Reference List</vt:lpstr>
      <vt:lpstr>File Area</vt:lpstr>
      <vt:lpstr>File Area</vt:lpstr>
      <vt:lpstr>File Area</vt:lpstr>
      <vt:lpstr>File Area</vt:lpstr>
      <vt:lpstr>File Area</vt:lpstr>
      <vt:lpstr>PDS4 Build-A-Bundle Exercise</vt:lpstr>
      <vt:lpstr>Exercise Wrap-Up</vt:lpstr>
      <vt:lpstr>Most Important Component</vt:lpstr>
      <vt:lpstr>PDS Discipline Node Contacts</vt:lpstr>
      <vt:lpstr>Evaluation</vt:lpstr>
      <vt:lpstr>Attributions</vt:lpstr>
      <vt:lpstr>Backup</vt:lpstr>
      <vt:lpstr>PDS4 Basic Product Types</vt:lpstr>
      <vt:lpstr>PDS4 Collection Types</vt:lpstr>
      <vt:lpstr>LID Bundle Identifier</vt:lpstr>
      <vt:lpstr>LID Collection Identifier</vt:lpstr>
      <vt:lpstr>LID Product Identifier</vt:lpstr>
      <vt:lpstr>Archive Generation Procedure</vt:lpstr>
      <vt:lpstr>Anatomy of a PDS4 Label</vt:lpstr>
      <vt:lpstr>Anatomy of a PDS4 Label</vt:lpstr>
      <vt:lpstr>Observation/Context Area</vt:lpstr>
      <vt:lpstr>Observation/Context Area</vt:lpstr>
      <vt:lpstr>Observation/Context Area</vt:lpstr>
      <vt:lpstr>Observation/Context Area</vt:lpstr>
      <vt:lpstr>Observation/Context Area</vt:lpstr>
      <vt:lpstr>Observation/Context Area</vt:lpstr>
      <vt:lpstr>Observation/Context Area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tking</dc:creator>
  <cp:lastModifiedBy>Joe Mafi</cp:lastModifiedBy>
  <cp:revision>310</cp:revision>
  <cp:lastPrinted>2017-12-12T22:26:02Z</cp:lastPrinted>
  <dcterms:created xsi:type="dcterms:W3CDTF">2017-09-14T21:44:24Z</dcterms:created>
  <dcterms:modified xsi:type="dcterms:W3CDTF">2018-03-21T15:27:42Z</dcterms:modified>
</cp:coreProperties>
</file>